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69" r:id="rId4"/>
    <p:sldId id="261" r:id="rId5"/>
    <p:sldId id="263" r:id="rId6"/>
    <p:sldId id="264" r:id="rId7"/>
    <p:sldId id="265" r:id="rId8"/>
    <p:sldId id="267" r:id="rId9"/>
    <p:sldId id="266" r:id="rId10"/>
    <p:sldId id="270" r:id="rId11"/>
    <p:sldId id="260" r:id="rId12"/>
    <p:sldId id="276" r:id="rId13"/>
    <p:sldId id="281" r:id="rId14"/>
    <p:sldId id="277" r:id="rId15"/>
    <p:sldId id="283" r:id="rId16"/>
    <p:sldId id="284" r:id="rId17"/>
    <p:sldId id="285" r:id="rId18"/>
    <p:sldId id="286" r:id="rId19"/>
    <p:sldId id="287" r:id="rId20"/>
    <p:sldId id="288" r:id="rId21"/>
    <p:sldId id="290" r:id="rId22"/>
    <p:sldId id="289" r:id="rId23"/>
    <p:sldId id="293" r:id="rId24"/>
    <p:sldId id="315" r:id="rId25"/>
    <p:sldId id="271" r:id="rId26"/>
    <p:sldId id="278" r:id="rId27"/>
    <p:sldId id="291" r:id="rId28"/>
    <p:sldId id="303" r:id="rId29"/>
    <p:sldId id="292" r:id="rId30"/>
    <p:sldId id="302" r:id="rId31"/>
    <p:sldId id="301" r:id="rId32"/>
    <p:sldId id="274" r:id="rId33"/>
    <p:sldId id="294" r:id="rId34"/>
    <p:sldId id="295" r:id="rId35"/>
    <p:sldId id="305" r:id="rId36"/>
    <p:sldId id="304" r:id="rId37"/>
    <p:sldId id="306" r:id="rId38"/>
    <p:sldId id="307" r:id="rId39"/>
    <p:sldId id="308" r:id="rId40"/>
    <p:sldId id="309" r:id="rId41"/>
    <p:sldId id="310" r:id="rId42"/>
    <p:sldId id="311" r:id="rId43"/>
    <p:sldId id="312" r:id="rId44"/>
    <p:sldId id="313" r:id="rId45"/>
    <p:sldId id="314" r:id="rId46"/>
    <p:sldId id="268" r:id="rId47"/>
    <p:sldId id="299"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7B068-8235-4BFC-92C2-B7A1DAB3C180}" v="4" dt="2025-06-27T06:47:36.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94" autoAdjust="0"/>
  </p:normalViewPr>
  <p:slideViewPr>
    <p:cSldViewPr snapToGrid="0" snapToObjects="1">
      <p:cViewPr varScale="1">
        <p:scale>
          <a:sx n="56" d="100"/>
          <a:sy n="56" d="100"/>
        </p:scale>
        <p:origin x="1578" y="26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060AB2-6C2C-432C-ABDE-BB6302E579C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347F8C87-8EDB-4D4B-8FB9-52DE5732FB7D}">
      <dgm:prSet phldrT="[Text]"/>
      <dgm:spPr/>
      <dgm:t>
        <a:bodyPr/>
        <a:lstStyle/>
        <a:p>
          <a:r>
            <a:rPr lang="en-US" dirty="0"/>
            <a:t>Write a macro to run PROC SURVEYFREQ on LHS variables by BMI category, outputting OOOS</a:t>
          </a:r>
        </a:p>
      </dgm:t>
    </dgm:pt>
    <dgm:pt modelId="{0538C8A8-BDC4-48CF-B5B3-9643626E0E6D}" type="parTrans" cxnId="{0DE94D28-7309-4776-9419-A34BBB23F1AF}">
      <dgm:prSet/>
      <dgm:spPr/>
      <dgm:t>
        <a:bodyPr/>
        <a:lstStyle/>
        <a:p>
          <a:endParaRPr lang="en-US"/>
        </a:p>
      </dgm:t>
    </dgm:pt>
    <dgm:pt modelId="{6CB0F862-2F19-48AA-9C81-1710CFF19F84}" type="sibTrans" cxnId="{0DE94D28-7309-4776-9419-A34BBB23F1AF}">
      <dgm:prSet/>
      <dgm:spPr/>
      <dgm:t>
        <a:bodyPr/>
        <a:lstStyle/>
        <a:p>
          <a:endParaRPr lang="en-US"/>
        </a:p>
      </dgm:t>
    </dgm:pt>
    <dgm:pt modelId="{A61A9F98-6E4D-46CA-A8DE-1A798C9FFB4D}">
      <dgm:prSet phldrT="[Text]"/>
      <dgm:spPr/>
      <dgm:t>
        <a:bodyPr/>
        <a:lstStyle/>
        <a:p>
          <a:r>
            <a:rPr lang="en-US" dirty="0"/>
            <a:t>Create LHS data set for row headers; do some formatting; split into 5 files (4 BMI categories and Total)</a:t>
          </a:r>
        </a:p>
      </dgm:t>
    </dgm:pt>
    <dgm:pt modelId="{B003A926-60DD-4445-85E6-24C8EB96647F}" type="parTrans" cxnId="{0904EEBD-0876-4CFD-8E4E-824DCA037F38}">
      <dgm:prSet/>
      <dgm:spPr/>
      <dgm:t>
        <a:bodyPr/>
        <a:lstStyle/>
        <a:p>
          <a:endParaRPr lang="en-US"/>
        </a:p>
      </dgm:t>
    </dgm:pt>
    <dgm:pt modelId="{6805D54D-270C-4A8D-8E9A-2FC552F31383}" type="sibTrans" cxnId="{0904EEBD-0876-4CFD-8E4E-824DCA037F38}">
      <dgm:prSet/>
      <dgm:spPr/>
      <dgm:t>
        <a:bodyPr/>
        <a:lstStyle/>
        <a:p>
          <a:endParaRPr lang="en-US"/>
        </a:p>
      </dgm:t>
    </dgm:pt>
    <dgm:pt modelId="{7FB9CE7E-56B4-4B6C-83F1-DAF0CD0D4CCA}">
      <dgm:prSet phldrT="[Text]"/>
      <dgm:spPr/>
      <dgm:t>
        <a:bodyPr/>
        <a:lstStyle/>
        <a:p>
          <a:r>
            <a:rPr lang="en-US" dirty="0"/>
            <a:t>Second macro to format split files; merge 5 files to transpose </a:t>
          </a:r>
          <a:r>
            <a:rPr lang="en-US" dirty="0" err="1"/>
            <a:t>bmi</a:t>
          </a:r>
          <a:r>
            <a:rPr lang="en-US" dirty="0"/>
            <a:t> category and total column sets,  output to ODS Excel and format</a:t>
          </a:r>
        </a:p>
      </dgm:t>
    </dgm:pt>
    <dgm:pt modelId="{DB7473D5-E216-4050-8D03-96B63BC0A9E3}" type="parTrans" cxnId="{57E82837-BDC8-41C8-8A07-21D7E422792D}">
      <dgm:prSet/>
      <dgm:spPr/>
      <dgm:t>
        <a:bodyPr/>
        <a:lstStyle/>
        <a:p>
          <a:endParaRPr lang="en-US"/>
        </a:p>
      </dgm:t>
    </dgm:pt>
    <dgm:pt modelId="{B7F9B7E9-7235-4503-92FF-15C2DA5F9818}" type="sibTrans" cxnId="{57E82837-BDC8-41C8-8A07-21D7E422792D}">
      <dgm:prSet/>
      <dgm:spPr/>
      <dgm:t>
        <a:bodyPr/>
        <a:lstStyle/>
        <a:p>
          <a:endParaRPr lang="en-US"/>
        </a:p>
      </dgm:t>
    </dgm:pt>
    <dgm:pt modelId="{C825E56B-CA2C-4BFF-980C-8DB4233BCBB1}" type="pres">
      <dgm:prSet presAssocID="{68060AB2-6C2C-432C-ABDE-BB6302E579C6}" presName="outerComposite" presStyleCnt="0">
        <dgm:presLayoutVars>
          <dgm:chMax val="5"/>
          <dgm:dir/>
          <dgm:resizeHandles val="exact"/>
        </dgm:presLayoutVars>
      </dgm:prSet>
      <dgm:spPr/>
    </dgm:pt>
    <dgm:pt modelId="{86E991C0-B58F-4DDC-9D4E-5E266596873A}" type="pres">
      <dgm:prSet presAssocID="{68060AB2-6C2C-432C-ABDE-BB6302E579C6}" presName="dummyMaxCanvas" presStyleCnt="0">
        <dgm:presLayoutVars/>
      </dgm:prSet>
      <dgm:spPr/>
    </dgm:pt>
    <dgm:pt modelId="{998B6613-0A1C-4EB3-B8A8-75F748468DF4}" type="pres">
      <dgm:prSet presAssocID="{68060AB2-6C2C-432C-ABDE-BB6302E579C6}" presName="ThreeNodes_1" presStyleLbl="node1" presStyleIdx="0" presStyleCnt="3">
        <dgm:presLayoutVars>
          <dgm:bulletEnabled val="1"/>
        </dgm:presLayoutVars>
      </dgm:prSet>
      <dgm:spPr/>
    </dgm:pt>
    <dgm:pt modelId="{982D2DC6-1935-4821-B3B8-98001A791C4A}" type="pres">
      <dgm:prSet presAssocID="{68060AB2-6C2C-432C-ABDE-BB6302E579C6}" presName="ThreeNodes_2" presStyleLbl="node1" presStyleIdx="1" presStyleCnt="3">
        <dgm:presLayoutVars>
          <dgm:bulletEnabled val="1"/>
        </dgm:presLayoutVars>
      </dgm:prSet>
      <dgm:spPr/>
    </dgm:pt>
    <dgm:pt modelId="{83090C91-6057-4E1B-B6BC-E1CC5E4E223D}" type="pres">
      <dgm:prSet presAssocID="{68060AB2-6C2C-432C-ABDE-BB6302E579C6}" presName="ThreeNodes_3" presStyleLbl="node1" presStyleIdx="2" presStyleCnt="3">
        <dgm:presLayoutVars>
          <dgm:bulletEnabled val="1"/>
        </dgm:presLayoutVars>
      </dgm:prSet>
      <dgm:spPr/>
    </dgm:pt>
    <dgm:pt modelId="{ACDA9346-583A-4C9C-9918-600818A192E0}" type="pres">
      <dgm:prSet presAssocID="{68060AB2-6C2C-432C-ABDE-BB6302E579C6}" presName="ThreeConn_1-2" presStyleLbl="fgAccFollowNode1" presStyleIdx="0" presStyleCnt="2">
        <dgm:presLayoutVars>
          <dgm:bulletEnabled val="1"/>
        </dgm:presLayoutVars>
      </dgm:prSet>
      <dgm:spPr/>
    </dgm:pt>
    <dgm:pt modelId="{2BD613E0-2E4C-4ECF-8C1E-9873D4E59A71}" type="pres">
      <dgm:prSet presAssocID="{68060AB2-6C2C-432C-ABDE-BB6302E579C6}" presName="ThreeConn_2-3" presStyleLbl="fgAccFollowNode1" presStyleIdx="1" presStyleCnt="2">
        <dgm:presLayoutVars>
          <dgm:bulletEnabled val="1"/>
        </dgm:presLayoutVars>
      </dgm:prSet>
      <dgm:spPr/>
    </dgm:pt>
    <dgm:pt modelId="{707635FE-9726-4F6F-A467-D6433214225D}" type="pres">
      <dgm:prSet presAssocID="{68060AB2-6C2C-432C-ABDE-BB6302E579C6}" presName="ThreeNodes_1_text" presStyleLbl="node1" presStyleIdx="2" presStyleCnt="3">
        <dgm:presLayoutVars>
          <dgm:bulletEnabled val="1"/>
        </dgm:presLayoutVars>
      </dgm:prSet>
      <dgm:spPr/>
    </dgm:pt>
    <dgm:pt modelId="{9C109EEB-4182-4683-87B9-4A182B28A133}" type="pres">
      <dgm:prSet presAssocID="{68060AB2-6C2C-432C-ABDE-BB6302E579C6}" presName="ThreeNodes_2_text" presStyleLbl="node1" presStyleIdx="2" presStyleCnt="3">
        <dgm:presLayoutVars>
          <dgm:bulletEnabled val="1"/>
        </dgm:presLayoutVars>
      </dgm:prSet>
      <dgm:spPr/>
    </dgm:pt>
    <dgm:pt modelId="{42300845-A1BE-40D9-A036-C64A94DC92DA}" type="pres">
      <dgm:prSet presAssocID="{68060AB2-6C2C-432C-ABDE-BB6302E579C6}" presName="ThreeNodes_3_text" presStyleLbl="node1" presStyleIdx="2" presStyleCnt="3">
        <dgm:presLayoutVars>
          <dgm:bulletEnabled val="1"/>
        </dgm:presLayoutVars>
      </dgm:prSet>
      <dgm:spPr/>
    </dgm:pt>
  </dgm:ptLst>
  <dgm:cxnLst>
    <dgm:cxn modelId="{51BB170D-BCDB-431B-AEC8-EC45D66723FE}" type="presOf" srcId="{7FB9CE7E-56B4-4B6C-83F1-DAF0CD0D4CCA}" destId="{83090C91-6057-4E1B-B6BC-E1CC5E4E223D}" srcOrd="0" destOrd="0" presId="urn:microsoft.com/office/officeart/2005/8/layout/vProcess5"/>
    <dgm:cxn modelId="{0DE94D28-7309-4776-9419-A34BBB23F1AF}" srcId="{68060AB2-6C2C-432C-ABDE-BB6302E579C6}" destId="{347F8C87-8EDB-4D4B-8FB9-52DE5732FB7D}" srcOrd="0" destOrd="0" parTransId="{0538C8A8-BDC4-48CF-B5B3-9643626E0E6D}" sibTransId="{6CB0F862-2F19-48AA-9C81-1710CFF19F84}"/>
    <dgm:cxn modelId="{57E82837-BDC8-41C8-8A07-21D7E422792D}" srcId="{68060AB2-6C2C-432C-ABDE-BB6302E579C6}" destId="{7FB9CE7E-56B4-4B6C-83F1-DAF0CD0D4CCA}" srcOrd="2" destOrd="0" parTransId="{DB7473D5-E216-4050-8D03-96B63BC0A9E3}" sibTransId="{B7F9B7E9-7235-4503-92FF-15C2DA5F9818}"/>
    <dgm:cxn modelId="{8A029D37-1608-4131-993D-015DB64BB9AE}" type="presOf" srcId="{6CB0F862-2F19-48AA-9C81-1710CFF19F84}" destId="{ACDA9346-583A-4C9C-9918-600818A192E0}" srcOrd="0" destOrd="0" presId="urn:microsoft.com/office/officeart/2005/8/layout/vProcess5"/>
    <dgm:cxn modelId="{D525D64C-8595-46F7-B9BF-3E8A7CBE0D32}" type="presOf" srcId="{347F8C87-8EDB-4D4B-8FB9-52DE5732FB7D}" destId="{998B6613-0A1C-4EB3-B8A8-75F748468DF4}" srcOrd="0" destOrd="0" presId="urn:microsoft.com/office/officeart/2005/8/layout/vProcess5"/>
    <dgm:cxn modelId="{A5F61E6E-951D-419D-8FEC-2F35A7F3C543}" type="presOf" srcId="{A61A9F98-6E4D-46CA-A8DE-1A798C9FFB4D}" destId="{9C109EEB-4182-4683-87B9-4A182B28A133}" srcOrd="1" destOrd="0" presId="urn:microsoft.com/office/officeart/2005/8/layout/vProcess5"/>
    <dgm:cxn modelId="{136CF890-9BF6-434D-A0D8-CF7A0AE21B89}" type="presOf" srcId="{6805D54D-270C-4A8D-8E9A-2FC552F31383}" destId="{2BD613E0-2E4C-4ECF-8C1E-9873D4E59A71}" srcOrd="0" destOrd="0" presId="urn:microsoft.com/office/officeart/2005/8/layout/vProcess5"/>
    <dgm:cxn modelId="{0904EEBD-0876-4CFD-8E4E-824DCA037F38}" srcId="{68060AB2-6C2C-432C-ABDE-BB6302E579C6}" destId="{A61A9F98-6E4D-46CA-A8DE-1A798C9FFB4D}" srcOrd="1" destOrd="0" parTransId="{B003A926-60DD-4445-85E6-24C8EB96647F}" sibTransId="{6805D54D-270C-4A8D-8E9A-2FC552F31383}"/>
    <dgm:cxn modelId="{BBBA03C4-9FB4-43A0-A062-16B0A27D4FC8}" type="presOf" srcId="{7FB9CE7E-56B4-4B6C-83F1-DAF0CD0D4CCA}" destId="{42300845-A1BE-40D9-A036-C64A94DC92DA}" srcOrd="1" destOrd="0" presId="urn:microsoft.com/office/officeart/2005/8/layout/vProcess5"/>
    <dgm:cxn modelId="{2858D7CE-21D2-43E3-BB66-9E58F0F6BA95}" type="presOf" srcId="{A61A9F98-6E4D-46CA-A8DE-1A798C9FFB4D}" destId="{982D2DC6-1935-4821-B3B8-98001A791C4A}" srcOrd="0" destOrd="0" presId="urn:microsoft.com/office/officeart/2005/8/layout/vProcess5"/>
    <dgm:cxn modelId="{94C66AFC-9567-49D6-BDAD-ED55F50A6F3C}" type="presOf" srcId="{68060AB2-6C2C-432C-ABDE-BB6302E579C6}" destId="{C825E56B-CA2C-4BFF-980C-8DB4233BCBB1}" srcOrd="0" destOrd="0" presId="urn:microsoft.com/office/officeart/2005/8/layout/vProcess5"/>
    <dgm:cxn modelId="{822C81FC-C0ED-4321-8280-EB28E0DC044C}" type="presOf" srcId="{347F8C87-8EDB-4D4B-8FB9-52DE5732FB7D}" destId="{707635FE-9726-4F6F-A467-D6433214225D}" srcOrd="1" destOrd="0" presId="urn:microsoft.com/office/officeart/2005/8/layout/vProcess5"/>
    <dgm:cxn modelId="{A0AA1E74-34CE-475C-B958-07A444C2A086}" type="presParOf" srcId="{C825E56B-CA2C-4BFF-980C-8DB4233BCBB1}" destId="{86E991C0-B58F-4DDC-9D4E-5E266596873A}" srcOrd="0" destOrd="0" presId="urn:microsoft.com/office/officeart/2005/8/layout/vProcess5"/>
    <dgm:cxn modelId="{46E4C972-6624-4A62-BDC2-084AEA97DE43}" type="presParOf" srcId="{C825E56B-CA2C-4BFF-980C-8DB4233BCBB1}" destId="{998B6613-0A1C-4EB3-B8A8-75F748468DF4}" srcOrd="1" destOrd="0" presId="urn:microsoft.com/office/officeart/2005/8/layout/vProcess5"/>
    <dgm:cxn modelId="{B37CD5D5-164D-4F43-9CED-F6530DA33DDF}" type="presParOf" srcId="{C825E56B-CA2C-4BFF-980C-8DB4233BCBB1}" destId="{982D2DC6-1935-4821-B3B8-98001A791C4A}" srcOrd="2" destOrd="0" presId="urn:microsoft.com/office/officeart/2005/8/layout/vProcess5"/>
    <dgm:cxn modelId="{DD6BA505-6253-4B78-98CA-A4EF180D5ECA}" type="presParOf" srcId="{C825E56B-CA2C-4BFF-980C-8DB4233BCBB1}" destId="{83090C91-6057-4E1B-B6BC-E1CC5E4E223D}" srcOrd="3" destOrd="0" presId="urn:microsoft.com/office/officeart/2005/8/layout/vProcess5"/>
    <dgm:cxn modelId="{3753D03D-29DA-41C0-A705-A595795AD694}" type="presParOf" srcId="{C825E56B-CA2C-4BFF-980C-8DB4233BCBB1}" destId="{ACDA9346-583A-4C9C-9918-600818A192E0}" srcOrd="4" destOrd="0" presId="urn:microsoft.com/office/officeart/2005/8/layout/vProcess5"/>
    <dgm:cxn modelId="{4F11E1CB-50AC-4E9D-AB9D-E09AF425C7F3}" type="presParOf" srcId="{C825E56B-CA2C-4BFF-980C-8DB4233BCBB1}" destId="{2BD613E0-2E4C-4ECF-8C1E-9873D4E59A71}" srcOrd="5" destOrd="0" presId="urn:microsoft.com/office/officeart/2005/8/layout/vProcess5"/>
    <dgm:cxn modelId="{1B051946-743D-4318-A153-A2B2B445B512}" type="presParOf" srcId="{C825E56B-CA2C-4BFF-980C-8DB4233BCBB1}" destId="{707635FE-9726-4F6F-A467-D6433214225D}" srcOrd="6" destOrd="0" presId="urn:microsoft.com/office/officeart/2005/8/layout/vProcess5"/>
    <dgm:cxn modelId="{9B939C49-0108-48A9-8275-434561C47B04}" type="presParOf" srcId="{C825E56B-CA2C-4BFF-980C-8DB4233BCBB1}" destId="{9C109EEB-4182-4683-87B9-4A182B28A133}" srcOrd="7" destOrd="0" presId="urn:microsoft.com/office/officeart/2005/8/layout/vProcess5"/>
    <dgm:cxn modelId="{59FBC21D-E303-4002-9778-B2766B1E7DDF}" type="presParOf" srcId="{C825E56B-CA2C-4BFF-980C-8DB4233BCBB1}" destId="{42300845-A1BE-40D9-A036-C64A94DC92DA}"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B6613-0A1C-4EB3-B8A8-75F748468DF4}">
      <dsp:nvSpPr>
        <dsp:cNvPr id="0" name=""/>
        <dsp:cNvSpPr/>
      </dsp:nvSpPr>
      <dsp:spPr>
        <a:xfrm>
          <a:off x="0" y="0"/>
          <a:ext cx="6835966"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a macro to run PROC SURVEYFREQ on LHS variables by BMI category, outputting OOOS</a:t>
          </a:r>
        </a:p>
      </dsp:txBody>
      <dsp:txXfrm>
        <a:off x="35709" y="35709"/>
        <a:ext cx="5520354" cy="1147782"/>
      </dsp:txXfrm>
    </dsp:sp>
    <dsp:sp modelId="{982D2DC6-1935-4821-B3B8-98001A791C4A}">
      <dsp:nvSpPr>
        <dsp:cNvPr id="0" name=""/>
        <dsp:cNvSpPr/>
      </dsp:nvSpPr>
      <dsp:spPr>
        <a:xfrm>
          <a:off x="603173" y="1422399"/>
          <a:ext cx="6835966"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LHS data set for row headers; do some formatting; split into 5 files (4 BMI categories and Total)</a:t>
          </a:r>
        </a:p>
      </dsp:txBody>
      <dsp:txXfrm>
        <a:off x="638882" y="1458108"/>
        <a:ext cx="5368894" cy="1147782"/>
      </dsp:txXfrm>
    </dsp:sp>
    <dsp:sp modelId="{83090C91-6057-4E1B-B6BC-E1CC5E4E223D}">
      <dsp:nvSpPr>
        <dsp:cNvPr id="0" name=""/>
        <dsp:cNvSpPr/>
      </dsp:nvSpPr>
      <dsp:spPr>
        <a:xfrm>
          <a:off x="1206346" y="2844799"/>
          <a:ext cx="6835966"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Second macro to format split files; merge 5 files to transpose </a:t>
          </a:r>
          <a:r>
            <a:rPr lang="en-US" sz="2200" kern="1200" dirty="0" err="1"/>
            <a:t>bmi</a:t>
          </a:r>
          <a:r>
            <a:rPr lang="en-US" sz="2200" kern="1200" dirty="0"/>
            <a:t> category and total column sets,  output to ODS Excel and format</a:t>
          </a:r>
        </a:p>
      </dsp:txBody>
      <dsp:txXfrm>
        <a:off x="1242055" y="2880508"/>
        <a:ext cx="5368894" cy="1147782"/>
      </dsp:txXfrm>
    </dsp:sp>
    <dsp:sp modelId="{ACDA9346-583A-4C9C-9918-600818A192E0}">
      <dsp:nvSpPr>
        <dsp:cNvPr id="0" name=""/>
        <dsp:cNvSpPr/>
      </dsp:nvSpPr>
      <dsp:spPr>
        <a:xfrm>
          <a:off x="6043486" y="924560"/>
          <a:ext cx="792480" cy="79248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21794" y="924560"/>
        <a:ext cx="435864" cy="596341"/>
      </dsp:txXfrm>
    </dsp:sp>
    <dsp:sp modelId="{2BD613E0-2E4C-4ECF-8C1E-9873D4E59A71}">
      <dsp:nvSpPr>
        <dsp:cNvPr id="0" name=""/>
        <dsp:cNvSpPr/>
      </dsp:nvSpPr>
      <dsp:spPr>
        <a:xfrm>
          <a:off x="6646659" y="2338832"/>
          <a:ext cx="792480" cy="79248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24967" y="2338832"/>
        <a:ext cx="435864" cy="59634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6D632-6C00-41D5-9192-70A3F39DFAF5}" type="datetimeFigureOut">
              <a:rPr lang="en-US" smtClean="0"/>
              <a:t>10/4/2025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71A2E-6F29-40B9-AF08-55AF6C46AAA7}" type="slidenum">
              <a:rPr lang="en-US" smtClean="0"/>
              <a:t>‹#›</a:t>
            </a:fld>
            <a:endParaRPr lang="en-US"/>
          </a:p>
        </p:txBody>
      </p:sp>
    </p:spTree>
    <p:extLst>
      <p:ext uri="{BB962C8B-B14F-4D97-AF65-F5344CB8AC3E}">
        <p14:creationId xmlns:p14="http://schemas.microsoft.com/office/powerpoint/2010/main" val="218405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Output Delivery System (ODS) delivers what used to be printed output in many convenient forms. What many of us don't realize is that "printed output" from procedures (whether the destination is PDF, RTF, or HTML) is the result of SAS® packaging a collection of items that come out of a procedure that most people want to see in a predefined order (aka template.) With tools such as ODS TRACE, ODS TRACE DOM, ODS OUTPUT, ODS SELECT, ODS EXCLUDE, ODS destinations, SAS metadata, SAS Graphics Editor, and reporting procedures, this paper explores the many buried treasures of procedural output and ODS output objects and demonstrates how to use these objects to get exactly the information that is needed, in exactly the format wanted. In this presentation, we’ll cover ODS TRACE and ODS OUTPUT in detail.</a:t>
            </a:r>
          </a:p>
          <a:p>
            <a:endParaRPr lang="en-US" dirty="0"/>
          </a:p>
        </p:txBody>
      </p:sp>
      <p:sp>
        <p:nvSpPr>
          <p:cNvPr id="4" name="Slide Number Placeholder 3"/>
          <p:cNvSpPr>
            <a:spLocks noGrp="1"/>
          </p:cNvSpPr>
          <p:nvPr>
            <p:ph type="sldNum" sz="quarter" idx="5"/>
          </p:nvPr>
        </p:nvSpPr>
        <p:spPr/>
        <p:txBody>
          <a:bodyPr/>
          <a:lstStyle/>
          <a:p>
            <a:fld id="{4C671A2E-6F29-40B9-AF08-55AF6C46AAA7}" type="slidenum">
              <a:rPr lang="en-US" smtClean="0"/>
              <a:t>2</a:t>
            </a:fld>
            <a:endParaRPr lang="en-US"/>
          </a:p>
        </p:txBody>
      </p:sp>
    </p:spTree>
    <p:extLst>
      <p:ext uri="{BB962C8B-B14F-4D97-AF65-F5344CB8AC3E}">
        <p14:creationId xmlns:p14="http://schemas.microsoft.com/office/powerpoint/2010/main" val="99844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4E0CE-1E9F-CD9A-86C6-72A621A15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7346C-B289-A900-6855-7DD62752F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6ED81-B4B9-7B4E-D643-AC6DF18AB15A}"/>
              </a:ext>
            </a:extLst>
          </p:cNvPr>
          <p:cNvSpPr>
            <a:spLocks noGrp="1"/>
          </p:cNvSpPr>
          <p:nvPr>
            <p:ph type="body" idx="1"/>
          </p:nvPr>
        </p:nvSpPr>
        <p:spPr/>
        <p:txBody>
          <a:bodyPr/>
          <a:lstStyle/>
          <a:p>
            <a:r>
              <a:rPr lang="en-US" sz="1200" dirty="0"/>
              <a:t>There are four basic concepts involved in re-tooling ODS output objects to produce custom reports:</a:t>
            </a:r>
          </a:p>
          <a:p>
            <a:r>
              <a:rPr lang="en-US" sz="1200" dirty="0"/>
              <a:t>1.  Identify / locate your ODS output object(s) using ODS TRACE or output data set(s) .</a:t>
            </a:r>
          </a:p>
          <a:p>
            <a:r>
              <a:rPr lang="en-US" sz="1200" dirty="0"/>
              <a:t>2. Analyze your ODS output object(s) or output data set(s) using basic SAS procedures and review.</a:t>
            </a:r>
          </a:p>
          <a:p>
            <a:r>
              <a:rPr lang="en-US" sz="1200" dirty="0"/>
              <a:t>3. Manipulate your ODS output object(s) or output data set(s) using SAS data steps, ODS options, and/or procedures.</a:t>
            </a:r>
          </a:p>
          <a:p>
            <a:r>
              <a:rPr lang="en-US" sz="1200" dirty="0"/>
              <a:t>4. Report on your final data set(s).</a:t>
            </a:r>
          </a:p>
          <a:p>
            <a:endParaRPr lang="en-US" dirty="0"/>
          </a:p>
        </p:txBody>
      </p:sp>
      <p:sp>
        <p:nvSpPr>
          <p:cNvPr id="4" name="Slide Number Placeholder 3">
            <a:extLst>
              <a:ext uri="{FF2B5EF4-FFF2-40B4-BE49-F238E27FC236}">
                <a16:creationId xmlns:a16="http://schemas.microsoft.com/office/drawing/2014/main" id="{B935E5D3-FF38-FA75-A5E6-B27BE4055F67}"/>
              </a:ext>
            </a:extLst>
          </p:cNvPr>
          <p:cNvSpPr>
            <a:spLocks noGrp="1"/>
          </p:cNvSpPr>
          <p:nvPr>
            <p:ph type="sldNum" sz="quarter" idx="5"/>
          </p:nvPr>
        </p:nvSpPr>
        <p:spPr/>
        <p:txBody>
          <a:bodyPr/>
          <a:lstStyle/>
          <a:p>
            <a:fld id="{4C671A2E-6F29-40B9-AF08-55AF6C46AAA7}" type="slidenum">
              <a:rPr lang="en-US" smtClean="0"/>
              <a:t>11</a:t>
            </a:fld>
            <a:endParaRPr lang="en-US"/>
          </a:p>
        </p:txBody>
      </p:sp>
    </p:spTree>
    <p:extLst>
      <p:ext uri="{BB962C8B-B14F-4D97-AF65-F5344CB8AC3E}">
        <p14:creationId xmlns:p14="http://schemas.microsoft.com/office/powerpoint/2010/main" val="896793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38535-56AA-2C57-440B-D7DD56C51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CDE18-E4FF-B660-FD1F-652FBCD2B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713BF-A8E7-8DC3-298F-7B21DD4F120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next step is to identify ODS OUTPUT objects created via SAS procedures. Most SAS procedures generate ODS objects behind the scenes. SAS uses these objects in conjunction with style templates that have custom “buckets” for certain types of output to produce the output we see in all destinations (including the SAS listing). </a:t>
            </a:r>
          </a:p>
          <a:p>
            <a:r>
              <a:rPr lang="en-US" sz="1200" kern="1200" dirty="0">
                <a:solidFill>
                  <a:schemeClr val="tx1"/>
                </a:solidFill>
                <a:effectLst/>
                <a:latin typeface="+mn-lt"/>
                <a:ea typeface="+mn-ea"/>
                <a:cs typeface="+mn-cs"/>
              </a:rPr>
              <a:t>Use the ODS TRACE command to identify ODS output objects. Note that objects can include graphs and plots as well as “print” data files. Choose the procedure that you are using, and “surround” the procedure (including any ODS GRAPHICS calls, ODS SELECT and ODS EXCLUDE statements, etc. you may be using) with ODS TRACE and ODS TRACE OFF commands. The optional “/ label” below includes the label path for the output object in the record. You can use a label path anywhere that you can use a path.</a:t>
            </a:r>
          </a:p>
          <a:p>
            <a:endParaRPr lang="en-US" dirty="0"/>
          </a:p>
        </p:txBody>
      </p:sp>
      <p:sp>
        <p:nvSpPr>
          <p:cNvPr id="4" name="Slide Number Placeholder 3">
            <a:extLst>
              <a:ext uri="{FF2B5EF4-FFF2-40B4-BE49-F238E27FC236}">
                <a16:creationId xmlns:a16="http://schemas.microsoft.com/office/drawing/2014/main" id="{61E0E22A-50F3-E1FF-424B-CCF121647E8D}"/>
              </a:ext>
            </a:extLst>
          </p:cNvPr>
          <p:cNvSpPr>
            <a:spLocks noGrp="1"/>
          </p:cNvSpPr>
          <p:nvPr>
            <p:ph type="sldNum" sz="quarter" idx="5"/>
          </p:nvPr>
        </p:nvSpPr>
        <p:spPr/>
        <p:txBody>
          <a:bodyPr/>
          <a:lstStyle/>
          <a:p>
            <a:fld id="{4C671A2E-6F29-40B9-AF08-55AF6C46AAA7}" type="slidenum">
              <a:rPr lang="en-US" smtClean="0"/>
              <a:t>12</a:t>
            </a:fld>
            <a:endParaRPr lang="en-US"/>
          </a:p>
        </p:txBody>
      </p:sp>
    </p:spTree>
    <p:extLst>
      <p:ext uri="{BB962C8B-B14F-4D97-AF65-F5344CB8AC3E}">
        <p14:creationId xmlns:p14="http://schemas.microsoft.com/office/powerpoint/2010/main" val="325830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D879C-AA2C-22F8-798D-F2E01FB61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4A120-E143-905A-6250-430575409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DBF98-C5AE-5792-9EBA-E3B46C4327A9}"/>
              </a:ext>
            </a:extLst>
          </p:cNvPr>
          <p:cNvSpPr>
            <a:spLocks noGrp="1"/>
          </p:cNvSpPr>
          <p:nvPr>
            <p:ph type="body" idx="1"/>
          </p:nvPr>
        </p:nvSpPr>
        <p:spPr/>
        <p:txBody>
          <a:bodyPr/>
          <a:lstStyle/>
          <a:p>
            <a:r>
              <a:rPr lang="en-US" dirty="0"/>
              <a:t>Here we show how ODS TRACE shows us what ODS OUTPUT OBJECTS are created for the PROC CONTENTS procedure with the COLLATE option (this is the default contents, which shows variables in alphabetic order)</a:t>
            </a:r>
          </a:p>
          <a:p>
            <a:endParaRPr lang="en-US" dirty="0"/>
          </a:p>
        </p:txBody>
      </p:sp>
      <p:sp>
        <p:nvSpPr>
          <p:cNvPr id="4" name="Slide Number Placeholder 3">
            <a:extLst>
              <a:ext uri="{FF2B5EF4-FFF2-40B4-BE49-F238E27FC236}">
                <a16:creationId xmlns:a16="http://schemas.microsoft.com/office/drawing/2014/main" id="{B7FC0DB9-D908-FBFE-D270-A17C29346D50}"/>
              </a:ext>
            </a:extLst>
          </p:cNvPr>
          <p:cNvSpPr>
            <a:spLocks noGrp="1"/>
          </p:cNvSpPr>
          <p:nvPr>
            <p:ph type="sldNum" sz="quarter" idx="5"/>
          </p:nvPr>
        </p:nvSpPr>
        <p:spPr/>
        <p:txBody>
          <a:bodyPr/>
          <a:lstStyle/>
          <a:p>
            <a:fld id="{4C671A2E-6F29-40B9-AF08-55AF6C46AAA7}" type="slidenum">
              <a:rPr lang="en-US" smtClean="0"/>
              <a:t>13</a:t>
            </a:fld>
            <a:endParaRPr lang="en-US"/>
          </a:p>
        </p:txBody>
      </p:sp>
    </p:spTree>
    <p:extLst>
      <p:ext uri="{BB962C8B-B14F-4D97-AF65-F5344CB8AC3E}">
        <p14:creationId xmlns:p14="http://schemas.microsoft.com/office/powerpoint/2010/main" val="297521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F5038-3D82-C6A9-FE3C-828AA5670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4C0C0-464A-D0A7-6C19-522755DC5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644CE-FAC4-8DAE-CCD8-C7A7616BB510}"/>
              </a:ext>
            </a:extLst>
          </p:cNvPr>
          <p:cNvSpPr>
            <a:spLocks noGrp="1"/>
          </p:cNvSpPr>
          <p:nvPr>
            <p:ph type="body" idx="1"/>
          </p:nvPr>
        </p:nvSpPr>
        <p:spPr/>
        <p:txBody>
          <a:bodyPr/>
          <a:lstStyle/>
          <a:p>
            <a:r>
              <a:rPr lang="en-US" dirty="0"/>
              <a:t>First, we show the Results window aka ODS output window showing the 3 outputs, and then the three print outputs created by the procedure, attributes, engine host, and variables. </a:t>
            </a:r>
          </a:p>
        </p:txBody>
      </p:sp>
      <p:sp>
        <p:nvSpPr>
          <p:cNvPr id="4" name="Slide Number Placeholder 3">
            <a:extLst>
              <a:ext uri="{FF2B5EF4-FFF2-40B4-BE49-F238E27FC236}">
                <a16:creationId xmlns:a16="http://schemas.microsoft.com/office/drawing/2014/main" id="{E7BBF8C5-437B-7CE0-54BF-BCA657FC26BA}"/>
              </a:ext>
            </a:extLst>
          </p:cNvPr>
          <p:cNvSpPr>
            <a:spLocks noGrp="1"/>
          </p:cNvSpPr>
          <p:nvPr>
            <p:ph type="sldNum" sz="quarter" idx="5"/>
          </p:nvPr>
        </p:nvSpPr>
        <p:spPr/>
        <p:txBody>
          <a:bodyPr/>
          <a:lstStyle/>
          <a:p>
            <a:fld id="{4C671A2E-6F29-40B9-AF08-55AF6C46AAA7}" type="slidenum">
              <a:rPr lang="en-US" smtClean="0"/>
              <a:t>14</a:t>
            </a:fld>
            <a:endParaRPr lang="en-US"/>
          </a:p>
        </p:txBody>
      </p:sp>
    </p:spTree>
    <p:extLst>
      <p:ext uri="{BB962C8B-B14F-4D97-AF65-F5344CB8AC3E}">
        <p14:creationId xmlns:p14="http://schemas.microsoft.com/office/powerpoint/2010/main" val="2488127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EBB3-6CE9-C087-91F8-044BA325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8510F-E25B-5814-F53B-82FFCB6BA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A958E-6143-5CB8-331B-B672A2A46C4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Now, we repeat the process for the contents procedure with order=Varnum. </a:t>
            </a:r>
          </a:p>
          <a:p>
            <a:endParaRPr lang="en-US" dirty="0"/>
          </a:p>
        </p:txBody>
      </p:sp>
      <p:sp>
        <p:nvSpPr>
          <p:cNvPr id="4" name="Slide Number Placeholder 3">
            <a:extLst>
              <a:ext uri="{FF2B5EF4-FFF2-40B4-BE49-F238E27FC236}">
                <a16:creationId xmlns:a16="http://schemas.microsoft.com/office/drawing/2014/main" id="{66138C9C-DF58-91B9-751A-6E4A837EE398}"/>
              </a:ext>
            </a:extLst>
          </p:cNvPr>
          <p:cNvSpPr>
            <a:spLocks noGrp="1"/>
          </p:cNvSpPr>
          <p:nvPr>
            <p:ph type="sldNum" sz="quarter" idx="5"/>
          </p:nvPr>
        </p:nvSpPr>
        <p:spPr/>
        <p:txBody>
          <a:bodyPr/>
          <a:lstStyle/>
          <a:p>
            <a:fld id="{4C671A2E-6F29-40B9-AF08-55AF6C46AAA7}" type="slidenum">
              <a:rPr lang="en-US" smtClean="0"/>
              <a:t>15</a:t>
            </a:fld>
            <a:endParaRPr lang="en-US"/>
          </a:p>
        </p:txBody>
      </p:sp>
    </p:spTree>
    <p:extLst>
      <p:ext uri="{BB962C8B-B14F-4D97-AF65-F5344CB8AC3E}">
        <p14:creationId xmlns:p14="http://schemas.microsoft.com/office/powerpoint/2010/main" val="263374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D7B18-C326-9F0A-B144-80377283A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962F3-A50F-F2A4-2BA7-92DC35366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D5573-E325-7C65-8D10-52C98D99E52B}"/>
              </a:ext>
            </a:extLst>
          </p:cNvPr>
          <p:cNvSpPr>
            <a:spLocks noGrp="1"/>
          </p:cNvSpPr>
          <p:nvPr>
            <p:ph type="body" idx="1"/>
          </p:nvPr>
        </p:nvSpPr>
        <p:spPr/>
        <p:txBody>
          <a:bodyPr/>
          <a:lstStyle/>
          <a:p>
            <a:r>
              <a:rPr lang="en-US" dirty="0"/>
              <a:t>Again, we see the results window – but hey, what’s up? The ODS output objects are different – from the same procedure. Options can affect ODS output objects, just as the printed output changes.</a:t>
            </a:r>
          </a:p>
        </p:txBody>
      </p:sp>
      <p:sp>
        <p:nvSpPr>
          <p:cNvPr id="4" name="Slide Number Placeholder 3">
            <a:extLst>
              <a:ext uri="{FF2B5EF4-FFF2-40B4-BE49-F238E27FC236}">
                <a16:creationId xmlns:a16="http://schemas.microsoft.com/office/drawing/2014/main" id="{B662B681-1FDB-A354-BFEE-74F3AA7C57F3}"/>
              </a:ext>
            </a:extLst>
          </p:cNvPr>
          <p:cNvSpPr>
            <a:spLocks noGrp="1"/>
          </p:cNvSpPr>
          <p:nvPr>
            <p:ph type="sldNum" sz="quarter" idx="5"/>
          </p:nvPr>
        </p:nvSpPr>
        <p:spPr/>
        <p:txBody>
          <a:bodyPr/>
          <a:lstStyle/>
          <a:p>
            <a:fld id="{4C671A2E-6F29-40B9-AF08-55AF6C46AAA7}" type="slidenum">
              <a:rPr lang="en-US" smtClean="0"/>
              <a:t>16</a:t>
            </a:fld>
            <a:endParaRPr lang="en-US"/>
          </a:p>
        </p:txBody>
      </p:sp>
    </p:spTree>
    <p:extLst>
      <p:ext uri="{BB962C8B-B14F-4D97-AF65-F5344CB8AC3E}">
        <p14:creationId xmlns:p14="http://schemas.microsoft.com/office/powerpoint/2010/main" val="269069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BF9F-F2E5-DF5B-6F99-361B98E74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957D8-10DC-28DB-F50E-C548DD570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9A99B-4203-5FFB-96BA-7ABC2ECABD5A}"/>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Sometimes, external processes affect ODS output objects, for example, running proc contents on a sorted data set. </a:t>
            </a:r>
          </a:p>
          <a:p>
            <a:endParaRPr lang="en-US" dirty="0"/>
          </a:p>
        </p:txBody>
      </p:sp>
      <p:sp>
        <p:nvSpPr>
          <p:cNvPr id="4" name="Slide Number Placeholder 3">
            <a:extLst>
              <a:ext uri="{FF2B5EF4-FFF2-40B4-BE49-F238E27FC236}">
                <a16:creationId xmlns:a16="http://schemas.microsoft.com/office/drawing/2014/main" id="{15659A95-BB8E-7239-3FA7-5F17D3DF42B4}"/>
              </a:ext>
            </a:extLst>
          </p:cNvPr>
          <p:cNvSpPr>
            <a:spLocks noGrp="1"/>
          </p:cNvSpPr>
          <p:nvPr>
            <p:ph type="sldNum" sz="quarter" idx="5"/>
          </p:nvPr>
        </p:nvSpPr>
        <p:spPr/>
        <p:txBody>
          <a:bodyPr/>
          <a:lstStyle/>
          <a:p>
            <a:fld id="{4C671A2E-6F29-40B9-AF08-55AF6C46AAA7}" type="slidenum">
              <a:rPr lang="en-US" smtClean="0"/>
              <a:t>17</a:t>
            </a:fld>
            <a:endParaRPr lang="en-US"/>
          </a:p>
        </p:txBody>
      </p:sp>
    </p:spTree>
    <p:extLst>
      <p:ext uri="{BB962C8B-B14F-4D97-AF65-F5344CB8AC3E}">
        <p14:creationId xmlns:p14="http://schemas.microsoft.com/office/powerpoint/2010/main" val="2296488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4E41B-29AD-FF9B-E04F-89188D26C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0AF4E-0591-548B-B50B-5D9362F20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082E7-60A8-F1CE-B430-C02B331F2FBD}"/>
              </a:ext>
            </a:extLst>
          </p:cNvPr>
          <p:cNvSpPr>
            <a:spLocks noGrp="1"/>
          </p:cNvSpPr>
          <p:nvPr>
            <p:ph type="body" idx="1"/>
          </p:nvPr>
        </p:nvSpPr>
        <p:spPr/>
        <p:txBody>
          <a:bodyPr/>
          <a:lstStyle/>
          <a:p>
            <a:r>
              <a:rPr lang="en-US" dirty="0"/>
              <a:t>This time, a new ODS object is created, the </a:t>
            </a:r>
            <a:r>
              <a:rPr lang="en-US" dirty="0" err="1"/>
              <a:t>sortedby</a:t>
            </a:r>
            <a:r>
              <a:rPr lang="en-US" dirty="0"/>
              <a:t> object. You can use this to display how your data set is sorted – and, you don’t get this information in PROC CONTENTS Out=. (It is present in the printed output).</a:t>
            </a:r>
          </a:p>
        </p:txBody>
      </p:sp>
      <p:sp>
        <p:nvSpPr>
          <p:cNvPr id="4" name="Slide Number Placeholder 3">
            <a:extLst>
              <a:ext uri="{FF2B5EF4-FFF2-40B4-BE49-F238E27FC236}">
                <a16:creationId xmlns:a16="http://schemas.microsoft.com/office/drawing/2014/main" id="{70717518-C632-AAB1-0BCF-2A7C46B2B465}"/>
              </a:ext>
            </a:extLst>
          </p:cNvPr>
          <p:cNvSpPr>
            <a:spLocks noGrp="1"/>
          </p:cNvSpPr>
          <p:nvPr>
            <p:ph type="sldNum" sz="quarter" idx="5"/>
          </p:nvPr>
        </p:nvSpPr>
        <p:spPr/>
        <p:txBody>
          <a:bodyPr/>
          <a:lstStyle/>
          <a:p>
            <a:fld id="{4C671A2E-6F29-40B9-AF08-55AF6C46AAA7}" type="slidenum">
              <a:rPr lang="en-US" smtClean="0"/>
              <a:t>18</a:t>
            </a:fld>
            <a:endParaRPr lang="en-US"/>
          </a:p>
        </p:txBody>
      </p:sp>
    </p:spTree>
    <p:extLst>
      <p:ext uri="{BB962C8B-B14F-4D97-AF65-F5344CB8AC3E}">
        <p14:creationId xmlns:p14="http://schemas.microsoft.com/office/powerpoint/2010/main" val="89054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E640E-63E1-054A-FCC9-EE05D1653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36003-953D-BFF7-3A4E-A81E42DC4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82B2B-E666-346B-0A7C-4F5D3B3189E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Similarly, if a file is indexed, a new ODS output object is created</a:t>
            </a:r>
          </a:p>
          <a:p>
            <a:endParaRPr lang="en-US" dirty="0"/>
          </a:p>
        </p:txBody>
      </p:sp>
      <p:sp>
        <p:nvSpPr>
          <p:cNvPr id="4" name="Slide Number Placeholder 3">
            <a:extLst>
              <a:ext uri="{FF2B5EF4-FFF2-40B4-BE49-F238E27FC236}">
                <a16:creationId xmlns:a16="http://schemas.microsoft.com/office/drawing/2014/main" id="{484F51B5-EDD8-67F7-A48A-323BB9D5C6A9}"/>
              </a:ext>
            </a:extLst>
          </p:cNvPr>
          <p:cNvSpPr>
            <a:spLocks noGrp="1"/>
          </p:cNvSpPr>
          <p:nvPr>
            <p:ph type="sldNum" sz="quarter" idx="5"/>
          </p:nvPr>
        </p:nvSpPr>
        <p:spPr/>
        <p:txBody>
          <a:bodyPr/>
          <a:lstStyle/>
          <a:p>
            <a:fld id="{4C671A2E-6F29-40B9-AF08-55AF6C46AAA7}" type="slidenum">
              <a:rPr lang="en-US" smtClean="0"/>
              <a:t>19</a:t>
            </a:fld>
            <a:endParaRPr lang="en-US"/>
          </a:p>
        </p:txBody>
      </p:sp>
    </p:spTree>
    <p:extLst>
      <p:ext uri="{BB962C8B-B14F-4D97-AF65-F5344CB8AC3E}">
        <p14:creationId xmlns:p14="http://schemas.microsoft.com/office/powerpoint/2010/main" val="186491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31B8-D08A-35B7-60D9-26EFEF688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B81B0-B8A3-A289-9895-591924766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1996D-E0EE-E4BD-1805-C674C2F7D318}"/>
              </a:ext>
            </a:extLst>
          </p:cNvPr>
          <p:cNvSpPr>
            <a:spLocks noGrp="1"/>
          </p:cNvSpPr>
          <p:nvPr>
            <p:ph type="body" idx="1"/>
          </p:nvPr>
        </p:nvSpPr>
        <p:spPr/>
        <p:txBody>
          <a:bodyPr/>
          <a:lstStyle/>
          <a:p>
            <a:r>
              <a:rPr lang="en-US" dirty="0"/>
              <a:t>Again, our results window shows an index OOO with info on the indexing.</a:t>
            </a:r>
          </a:p>
        </p:txBody>
      </p:sp>
      <p:sp>
        <p:nvSpPr>
          <p:cNvPr id="4" name="Slide Number Placeholder 3">
            <a:extLst>
              <a:ext uri="{FF2B5EF4-FFF2-40B4-BE49-F238E27FC236}">
                <a16:creationId xmlns:a16="http://schemas.microsoft.com/office/drawing/2014/main" id="{5544096C-78B2-EFD2-2237-979A21966AC9}"/>
              </a:ext>
            </a:extLst>
          </p:cNvPr>
          <p:cNvSpPr>
            <a:spLocks noGrp="1"/>
          </p:cNvSpPr>
          <p:nvPr>
            <p:ph type="sldNum" sz="quarter" idx="5"/>
          </p:nvPr>
        </p:nvSpPr>
        <p:spPr/>
        <p:txBody>
          <a:bodyPr/>
          <a:lstStyle/>
          <a:p>
            <a:fld id="{4C671A2E-6F29-40B9-AF08-55AF6C46AAA7}" type="slidenum">
              <a:rPr lang="en-US" smtClean="0"/>
              <a:t>20</a:t>
            </a:fld>
            <a:endParaRPr lang="en-US"/>
          </a:p>
        </p:txBody>
      </p:sp>
    </p:spTree>
    <p:extLst>
      <p:ext uri="{BB962C8B-B14F-4D97-AF65-F5344CB8AC3E}">
        <p14:creationId xmlns:p14="http://schemas.microsoft.com/office/powerpoint/2010/main" val="277756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DAC0-2904-CDDD-82F8-265E4EA30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C6BD8-3CC1-7C1C-9056-4A6825487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1C184-F7C0-ACEE-3DA9-9A6975D7F7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0BD6D3-CF8F-A513-F9BB-844A60AEDB44}"/>
              </a:ext>
            </a:extLst>
          </p:cNvPr>
          <p:cNvSpPr>
            <a:spLocks noGrp="1"/>
          </p:cNvSpPr>
          <p:nvPr>
            <p:ph type="sldNum" sz="quarter" idx="5"/>
          </p:nvPr>
        </p:nvSpPr>
        <p:spPr/>
        <p:txBody>
          <a:bodyPr/>
          <a:lstStyle/>
          <a:p>
            <a:fld id="{4C671A2E-6F29-40B9-AF08-55AF6C46AAA7}" type="slidenum">
              <a:rPr lang="en-US" smtClean="0"/>
              <a:t>3</a:t>
            </a:fld>
            <a:endParaRPr lang="en-US"/>
          </a:p>
        </p:txBody>
      </p:sp>
    </p:spTree>
    <p:extLst>
      <p:ext uri="{BB962C8B-B14F-4D97-AF65-F5344CB8AC3E}">
        <p14:creationId xmlns:p14="http://schemas.microsoft.com/office/powerpoint/2010/main" val="127685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5F9CD-2DE8-FD0E-EC82-6C354CC3B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53ED-6066-A6BA-52BB-92DC1B4BC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32B26-C02B-DC6A-7792-81D68B707744}"/>
              </a:ext>
            </a:extLst>
          </p:cNvPr>
          <p:cNvSpPr>
            <a:spLocks noGrp="1"/>
          </p:cNvSpPr>
          <p:nvPr>
            <p:ph type="body" idx="1"/>
          </p:nvPr>
        </p:nvSpPr>
        <p:spPr/>
        <p:txBody>
          <a:bodyPr/>
          <a:lstStyle/>
          <a:p>
            <a:r>
              <a:rPr lang="en-US" dirty="0"/>
              <a:t>We’ve seen the results window, and now we are going to look at the log equivalents. Note that in some cases, the output name is different (like Varnum and position). When you “harvest” your OOOs, you need to use the name in the log. The log also gives you some additional information, like label, template and path. You can also use the full path provided to access the OOOs. </a:t>
            </a:r>
          </a:p>
        </p:txBody>
      </p:sp>
      <p:sp>
        <p:nvSpPr>
          <p:cNvPr id="4" name="Slide Number Placeholder 3">
            <a:extLst>
              <a:ext uri="{FF2B5EF4-FFF2-40B4-BE49-F238E27FC236}">
                <a16:creationId xmlns:a16="http://schemas.microsoft.com/office/drawing/2014/main" id="{235EE0DC-F067-CF59-4816-9656B015C5A1}"/>
              </a:ext>
            </a:extLst>
          </p:cNvPr>
          <p:cNvSpPr>
            <a:spLocks noGrp="1"/>
          </p:cNvSpPr>
          <p:nvPr>
            <p:ph type="sldNum" sz="quarter" idx="5"/>
          </p:nvPr>
        </p:nvSpPr>
        <p:spPr/>
        <p:txBody>
          <a:bodyPr/>
          <a:lstStyle/>
          <a:p>
            <a:fld id="{4C671A2E-6F29-40B9-AF08-55AF6C46AAA7}" type="slidenum">
              <a:rPr lang="en-US" smtClean="0"/>
              <a:t>21</a:t>
            </a:fld>
            <a:endParaRPr lang="en-US"/>
          </a:p>
        </p:txBody>
      </p:sp>
    </p:spTree>
    <p:extLst>
      <p:ext uri="{BB962C8B-B14F-4D97-AF65-F5344CB8AC3E}">
        <p14:creationId xmlns:p14="http://schemas.microsoft.com/office/powerpoint/2010/main" val="2515991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B3DDE-977B-5FFB-C260-AF6FEC5D8B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CF9E6-E941-0D75-08E4-55F3157EE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C110B-CCC9-A6D2-B689-99D4A06C80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2BD19E-2239-C7A6-B1AB-C5975A731925}"/>
              </a:ext>
            </a:extLst>
          </p:cNvPr>
          <p:cNvSpPr>
            <a:spLocks noGrp="1"/>
          </p:cNvSpPr>
          <p:nvPr>
            <p:ph type="sldNum" sz="quarter" idx="5"/>
          </p:nvPr>
        </p:nvSpPr>
        <p:spPr/>
        <p:txBody>
          <a:bodyPr/>
          <a:lstStyle/>
          <a:p>
            <a:fld id="{4C671A2E-6F29-40B9-AF08-55AF6C46AAA7}" type="slidenum">
              <a:rPr lang="en-US" smtClean="0"/>
              <a:t>22</a:t>
            </a:fld>
            <a:endParaRPr lang="en-US"/>
          </a:p>
        </p:txBody>
      </p:sp>
    </p:spTree>
    <p:extLst>
      <p:ext uri="{BB962C8B-B14F-4D97-AF65-F5344CB8AC3E}">
        <p14:creationId xmlns:p14="http://schemas.microsoft.com/office/powerpoint/2010/main" val="332890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F32A-E838-814F-ACBB-8C0B4E009C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6874A-3B5B-A371-4391-C1C7A607E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3FBF18-0DB8-F4B5-B94C-B39889DFD7EE}"/>
              </a:ext>
            </a:extLst>
          </p:cNvPr>
          <p:cNvSpPr>
            <a:spLocks noGrp="1"/>
          </p:cNvSpPr>
          <p:nvPr>
            <p:ph type="body" idx="1"/>
          </p:nvPr>
        </p:nvSpPr>
        <p:spPr/>
        <p:txBody>
          <a:bodyPr/>
          <a:lstStyle/>
          <a:p>
            <a:r>
              <a:rPr lang="en-US" dirty="0"/>
              <a:t>There are ODS commands to control what you see, or don’t see in terms of ODS Output Objects. This is very powerful, but you also need to be very careful, because you may suppress information that you need to see. Here, of the many outputs produced by PROC REQ, we use ODS SELECT to cherry pick our OOOs, choosing only ANOVA and FIT Stats. Similarly, there’s an ODS Exclude statement to prevent ODS output objects from being created, and an ODS SHOW statement to show what OOOs are in effect.</a:t>
            </a:r>
          </a:p>
        </p:txBody>
      </p:sp>
      <p:sp>
        <p:nvSpPr>
          <p:cNvPr id="4" name="Slide Number Placeholder 3">
            <a:extLst>
              <a:ext uri="{FF2B5EF4-FFF2-40B4-BE49-F238E27FC236}">
                <a16:creationId xmlns:a16="http://schemas.microsoft.com/office/drawing/2014/main" id="{12BC2097-E667-D25F-8435-58116C6D735C}"/>
              </a:ext>
            </a:extLst>
          </p:cNvPr>
          <p:cNvSpPr>
            <a:spLocks noGrp="1"/>
          </p:cNvSpPr>
          <p:nvPr>
            <p:ph type="sldNum" sz="quarter" idx="5"/>
          </p:nvPr>
        </p:nvSpPr>
        <p:spPr/>
        <p:txBody>
          <a:bodyPr/>
          <a:lstStyle/>
          <a:p>
            <a:fld id="{4C671A2E-6F29-40B9-AF08-55AF6C46AAA7}" type="slidenum">
              <a:rPr lang="en-US" smtClean="0"/>
              <a:t>23</a:t>
            </a:fld>
            <a:endParaRPr lang="en-US"/>
          </a:p>
        </p:txBody>
      </p:sp>
    </p:spTree>
    <p:extLst>
      <p:ext uri="{BB962C8B-B14F-4D97-AF65-F5344CB8AC3E}">
        <p14:creationId xmlns:p14="http://schemas.microsoft.com/office/powerpoint/2010/main" val="3984869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0917-0752-89E3-BE5D-C12EC6581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42C07-1CDB-6762-1E1A-3F8F679FD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F263A-848B-F31B-75D1-C4EC795C2EC0}"/>
              </a:ext>
            </a:extLst>
          </p:cNvPr>
          <p:cNvSpPr>
            <a:spLocks noGrp="1"/>
          </p:cNvSpPr>
          <p:nvPr>
            <p:ph type="body" idx="1"/>
          </p:nvPr>
        </p:nvSpPr>
        <p:spPr/>
        <p:txBody>
          <a:bodyPr/>
          <a:lstStyle/>
          <a:p>
            <a:r>
              <a:rPr lang="en-US" dirty="0"/>
              <a:t>There are ODS commands to control what you see, or don’t see in terms of ODS Output Objects. This is very powerful, but you also need to be very careful, because you may suppress information that you need to see. Here, of the many outputs produced by PROC REQ, we use ODS SELECT to cherry pick our OOOs, choosing only ANOVA and FIT Stats. Similarly, there’s an ODS Exclude statement to prevent ODS output objects from being created, and an ODS SHOW statement to show what OOOs are in effect.</a:t>
            </a:r>
          </a:p>
        </p:txBody>
      </p:sp>
      <p:sp>
        <p:nvSpPr>
          <p:cNvPr id="4" name="Slide Number Placeholder 3">
            <a:extLst>
              <a:ext uri="{FF2B5EF4-FFF2-40B4-BE49-F238E27FC236}">
                <a16:creationId xmlns:a16="http://schemas.microsoft.com/office/drawing/2014/main" id="{B12BEBFC-8ACA-26FB-F534-05B5E4501B27}"/>
              </a:ext>
            </a:extLst>
          </p:cNvPr>
          <p:cNvSpPr>
            <a:spLocks noGrp="1"/>
          </p:cNvSpPr>
          <p:nvPr>
            <p:ph type="sldNum" sz="quarter" idx="5"/>
          </p:nvPr>
        </p:nvSpPr>
        <p:spPr/>
        <p:txBody>
          <a:bodyPr/>
          <a:lstStyle/>
          <a:p>
            <a:fld id="{4C671A2E-6F29-40B9-AF08-55AF6C46AAA7}" type="slidenum">
              <a:rPr lang="en-US" smtClean="0"/>
              <a:t>24</a:t>
            </a:fld>
            <a:endParaRPr lang="en-US"/>
          </a:p>
        </p:txBody>
      </p:sp>
    </p:spTree>
    <p:extLst>
      <p:ext uri="{BB962C8B-B14F-4D97-AF65-F5344CB8AC3E}">
        <p14:creationId xmlns:p14="http://schemas.microsoft.com/office/powerpoint/2010/main" val="530992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F4F7-2789-58BE-5BD4-5B965591B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A47C2-5989-56FB-5561-D794AB481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87AB3-DECF-354E-C0AE-F6414129D656}"/>
              </a:ext>
            </a:extLst>
          </p:cNvPr>
          <p:cNvSpPr>
            <a:spLocks noGrp="1"/>
          </p:cNvSpPr>
          <p:nvPr>
            <p:ph type="body" idx="1"/>
          </p:nvPr>
        </p:nvSpPr>
        <p:spPr/>
        <p:txBody>
          <a:bodyPr/>
          <a:lstStyle/>
          <a:p>
            <a:r>
              <a:rPr lang="en-US" dirty="0"/>
              <a:t>Speaking of OOOs… </a:t>
            </a:r>
            <a:r>
              <a:rPr lang="en-US" sz="1200" kern="1200" dirty="0">
                <a:solidFill>
                  <a:schemeClr val="tx1"/>
                </a:solidFill>
                <a:effectLst/>
                <a:latin typeface="+mn-lt"/>
                <a:ea typeface="+mn-ea"/>
                <a:cs typeface="+mn-cs"/>
              </a:rPr>
              <a:t>Once we know what ODS OUTPUT OBJECTS (or OOOs) have been created by our programs, we can explore them. We have seen that in Display Manager it is possible to click on objects in the results window to the left, which opens the object, and get some idea of what has been created, and even save those temporary ODS Output objects from the results window, but in order to do some adaptive reuse on the OOOs you need more. That is where ODS OUTPUT comes in. Going back to PROC CONTENTS, we generate work or permanent data sets from the temporary ODS OUTPUT OBJECTS. Using the object names gleaned from ODS TRACE for PROC CONTENTS COLLATE, we can write an ODS OUTPUT statement, outputting attributes, </a:t>
            </a:r>
            <a:r>
              <a:rPr lang="en-US" sz="1200" kern="1200" dirty="0" err="1">
                <a:solidFill>
                  <a:schemeClr val="tx1"/>
                </a:solidFill>
                <a:effectLst/>
                <a:latin typeface="+mn-lt"/>
                <a:ea typeface="+mn-ea"/>
                <a:cs typeface="+mn-cs"/>
              </a:rPr>
              <a:t>enginehost</a:t>
            </a:r>
            <a:r>
              <a:rPr lang="en-US" sz="1200" kern="1200" dirty="0">
                <a:solidFill>
                  <a:schemeClr val="tx1"/>
                </a:solidFill>
                <a:effectLst/>
                <a:latin typeface="+mn-lt"/>
                <a:ea typeface="+mn-ea"/>
                <a:cs typeface="+mn-cs"/>
              </a:rPr>
              <a:t>, and variables.</a:t>
            </a:r>
            <a:endParaRPr lang="en-US" dirty="0"/>
          </a:p>
        </p:txBody>
      </p:sp>
      <p:sp>
        <p:nvSpPr>
          <p:cNvPr id="4" name="Slide Number Placeholder 3">
            <a:extLst>
              <a:ext uri="{FF2B5EF4-FFF2-40B4-BE49-F238E27FC236}">
                <a16:creationId xmlns:a16="http://schemas.microsoft.com/office/drawing/2014/main" id="{EC934CC2-30FF-C3A8-DC90-0DD9AB75B665}"/>
              </a:ext>
            </a:extLst>
          </p:cNvPr>
          <p:cNvSpPr>
            <a:spLocks noGrp="1"/>
          </p:cNvSpPr>
          <p:nvPr>
            <p:ph type="sldNum" sz="quarter" idx="5"/>
          </p:nvPr>
        </p:nvSpPr>
        <p:spPr/>
        <p:txBody>
          <a:bodyPr/>
          <a:lstStyle/>
          <a:p>
            <a:fld id="{4C671A2E-6F29-40B9-AF08-55AF6C46AAA7}" type="slidenum">
              <a:rPr lang="en-US" smtClean="0"/>
              <a:t>25</a:t>
            </a:fld>
            <a:endParaRPr lang="en-US"/>
          </a:p>
        </p:txBody>
      </p:sp>
    </p:spTree>
    <p:extLst>
      <p:ext uri="{BB962C8B-B14F-4D97-AF65-F5344CB8AC3E}">
        <p14:creationId xmlns:p14="http://schemas.microsoft.com/office/powerpoint/2010/main" val="2521742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C5BC-8C84-87E9-AC23-17EF1E024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8F082-2FBD-2657-CBED-49FF49488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CA10-CEB0-B721-3443-D6524260233E}"/>
              </a:ext>
            </a:extLst>
          </p:cNvPr>
          <p:cNvSpPr>
            <a:spLocks noGrp="1"/>
          </p:cNvSpPr>
          <p:nvPr>
            <p:ph type="body" idx="1"/>
          </p:nvPr>
        </p:nvSpPr>
        <p:spPr/>
        <p:txBody>
          <a:bodyPr/>
          <a:lstStyle/>
          <a:p>
            <a:r>
              <a:rPr lang="en-US" dirty="0"/>
              <a:t>We have already determined that the ODS output objects for PROC CONTENTS COLLATE are Attributes, </a:t>
            </a:r>
            <a:r>
              <a:rPr lang="en-US" dirty="0" err="1"/>
              <a:t>Enginehost</a:t>
            </a:r>
            <a:r>
              <a:rPr lang="en-US" dirty="0"/>
              <a:t>, and Variables. These data sets are ephemeral and only exist during a SAS session, whether it is batch or interactive. Therefore, we need to preserve them as either work or permanent data sets. The way to do this is to use an ODS OUTPUT sandwich. The code in red at the top saves our three ODS Output data sets as work data sets with the same name with 1 added. Although you CAN name the work files to be the same name as the ODS output object names, that isn’t advisable due to the potential for </a:t>
            </a:r>
            <a:r>
              <a:rPr lang="en-US" dirty="0" err="1"/>
              <a:t>ods</a:t>
            </a:r>
            <a:r>
              <a:rPr lang="en-US" dirty="0"/>
              <a:t> output objects.  Once you have assigned your output objects to work data sets, close ODS OUTPUT at the bottom of your ODS sandwich. </a:t>
            </a:r>
          </a:p>
        </p:txBody>
      </p:sp>
      <p:sp>
        <p:nvSpPr>
          <p:cNvPr id="4" name="Slide Number Placeholder 3">
            <a:extLst>
              <a:ext uri="{FF2B5EF4-FFF2-40B4-BE49-F238E27FC236}">
                <a16:creationId xmlns:a16="http://schemas.microsoft.com/office/drawing/2014/main" id="{628FD400-D972-A004-EF36-4B70FA4318AC}"/>
              </a:ext>
            </a:extLst>
          </p:cNvPr>
          <p:cNvSpPr>
            <a:spLocks noGrp="1"/>
          </p:cNvSpPr>
          <p:nvPr>
            <p:ph type="sldNum" sz="quarter" idx="5"/>
          </p:nvPr>
        </p:nvSpPr>
        <p:spPr/>
        <p:txBody>
          <a:bodyPr/>
          <a:lstStyle/>
          <a:p>
            <a:fld id="{4C671A2E-6F29-40B9-AF08-55AF6C46AAA7}" type="slidenum">
              <a:rPr lang="en-US" smtClean="0"/>
              <a:t>26</a:t>
            </a:fld>
            <a:endParaRPr lang="en-US"/>
          </a:p>
        </p:txBody>
      </p:sp>
    </p:spTree>
    <p:extLst>
      <p:ext uri="{BB962C8B-B14F-4D97-AF65-F5344CB8AC3E}">
        <p14:creationId xmlns:p14="http://schemas.microsoft.com/office/powerpoint/2010/main" val="1601509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9E4C8-D196-1D1E-9A8F-36A6611D3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CD4BD-34FA-F4F4-2A92-8EE54D0A5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C1400-4861-7EC1-5910-D53294049A29}"/>
              </a:ext>
            </a:extLst>
          </p:cNvPr>
          <p:cNvSpPr>
            <a:spLocks noGrp="1"/>
          </p:cNvSpPr>
          <p:nvPr>
            <p:ph type="body" idx="1"/>
          </p:nvPr>
        </p:nvSpPr>
        <p:spPr/>
        <p:txBody>
          <a:bodyPr/>
          <a:lstStyle/>
          <a:p>
            <a:r>
              <a:rPr lang="en-US" dirty="0"/>
              <a:t>Now, let’s the result of the operation. After running the code above, we see to the left DM explorer the SAS environment (libraries, folders, etc.) and clicking on the Work library allows us to see the created work SAS data sets along with work formats and macros for the session – and to the right, we see the </a:t>
            </a:r>
            <a:r>
              <a:rPr lang="en-US" dirty="0" err="1"/>
              <a:t>ods</a:t>
            </a:r>
            <a:r>
              <a:rPr lang="en-US" dirty="0"/>
              <a:t> output objects created by the procedures. It’s important to note that although the names are similar, the files and ODS objects are not the same. </a:t>
            </a:r>
          </a:p>
        </p:txBody>
      </p:sp>
      <p:sp>
        <p:nvSpPr>
          <p:cNvPr id="4" name="Slide Number Placeholder 3">
            <a:extLst>
              <a:ext uri="{FF2B5EF4-FFF2-40B4-BE49-F238E27FC236}">
                <a16:creationId xmlns:a16="http://schemas.microsoft.com/office/drawing/2014/main" id="{78450550-4ED6-ED04-8E98-03AFB472C453}"/>
              </a:ext>
            </a:extLst>
          </p:cNvPr>
          <p:cNvSpPr>
            <a:spLocks noGrp="1"/>
          </p:cNvSpPr>
          <p:nvPr>
            <p:ph type="sldNum" sz="quarter" idx="5"/>
          </p:nvPr>
        </p:nvSpPr>
        <p:spPr/>
        <p:txBody>
          <a:bodyPr/>
          <a:lstStyle/>
          <a:p>
            <a:fld id="{4C671A2E-6F29-40B9-AF08-55AF6C46AAA7}" type="slidenum">
              <a:rPr lang="en-US" smtClean="0"/>
              <a:t>27</a:t>
            </a:fld>
            <a:endParaRPr lang="en-US"/>
          </a:p>
        </p:txBody>
      </p:sp>
    </p:spTree>
    <p:extLst>
      <p:ext uri="{BB962C8B-B14F-4D97-AF65-F5344CB8AC3E}">
        <p14:creationId xmlns:p14="http://schemas.microsoft.com/office/powerpoint/2010/main" val="399809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C521-5F61-4F10-FB72-F861C85D3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EE995-B164-0CF8-743E-15018534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58A35-F512-14EF-1312-621C5BAF1DAA}"/>
              </a:ext>
            </a:extLst>
          </p:cNvPr>
          <p:cNvSpPr>
            <a:spLocks noGrp="1"/>
          </p:cNvSpPr>
          <p:nvPr>
            <p:ph type="body" idx="1"/>
          </p:nvPr>
        </p:nvSpPr>
        <p:spPr/>
        <p:txBody>
          <a:bodyPr/>
          <a:lstStyle/>
          <a:p>
            <a:r>
              <a:rPr lang="en-US" dirty="0"/>
              <a:t>Next, we are going to investigate our WORK files generated by ODS Output Objects by using PROC CONTENTS and PROC PRINT.  Shown on this slide is the Engine Host work data set. Note that SAS provides both a character and numeric version of variables – character is generally what SAS puts in their listing output, numeric allows you to do any special formatting that may be required in your reports.</a:t>
            </a:r>
          </a:p>
        </p:txBody>
      </p:sp>
      <p:sp>
        <p:nvSpPr>
          <p:cNvPr id="4" name="Slide Number Placeholder 3">
            <a:extLst>
              <a:ext uri="{FF2B5EF4-FFF2-40B4-BE49-F238E27FC236}">
                <a16:creationId xmlns:a16="http://schemas.microsoft.com/office/drawing/2014/main" id="{7D705F68-3B08-EF81-FADE-EA06D80EBAFB}"/>
              </a:ext>
            </a:extLst>
          </p:cNvPr>
          <p:cNvSpPr>
            <a:spLocks noGrp="1"/>
          </p:cNvSpPr>
          <p:nvPr>
            <p:ph type="sldNum" sz="quarter" idx="5"/>
          </p:nvPr>
        </p:nvSpPr>
        <p:spPr/>
        <p:txBody>
          <a:bodyPr/>
          <a:lstStyle/>
          <a:p>
            <a:fld id="{4C671A2E-6F29-40B9-AF08-55AF6C46AAA7}" type="slidenum">
              <a:rPr lang="en-US" smtClean="0"/>
              <a:t>28</a:t>
            </a:fld>
            <a:endParaRPr lang="en-US"/>
          </a:p>
        </p:txBody>
      </p:sp>
    </p:spTree>
    <p:extLst>
      <p:ext uri="{BB962C8B-B14F-4D97-AF65-F5344CB8AC3E}">
        <p14:creationId xmlns:p14="http://schemas.microsoft.com/office/powerpoint/2010/main" val="1680367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F047-11D2-5CDC-C828-6CE422904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82FD3-A031-FF95-0634-6EC4ED453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C7326-9608-E711-C06D-25D60D494BAF}"/>
              </a:ext>
            </a:extLst>
          </p:cNvPr>
          <p:cNvSpPr>
            <a:spLocks noGrp="1"/>
          </p:cNvSpPr>
          <p:nvPr>
            <p:ph type="body" idx="1"/>
          </p:nvPr>
        </p:nvSpPr>
        <p:spPr/>
        <p:txBody>
          <a:bodyPr/>
          <a:lstStyle/>
          <a:p>
            <a:r>
              <a:rPr lang="en-US" dirty="0"/>
              <a:t>Next is the work attributes data set. Note that there are multiple values and labels on the same line, as well as </a:t>
            </a:r>
            <a:r>
              <a:rPr lang="en-US" dirty="0" err="1"/>
              <a:t>cvalues</a:t>
            </a:r>
            <a:r>
              <a:rPr lang="en-US" dirty="0"/>
              <a:t> and </a:t>
            </a:r>
            <a:r>
              <a:rPr lang="en-US" dirty="0" err="1"/>
              <a:t>nvalues</a:t>
            </a:r>
            <a:r>
              <a:rPr lang="en-US" dirty="0"/>
              <a:t>. </a:t>
            </a:r>
          </a:p>
        </p:txBody>
      </p:sp>
      <p:sp>
        <p:nvSpPr>
          <p:cNvPr id="4" name="Slide Number Placeholder 3">
            <a:extLst>
              <a:ext uri="{FF2B5EF4-FFF2-40B4-BE49-F238E27FC236}">
                <a16:creationId xmlns:a16="http://schemas.microsoft.com/office/drawing/2014/main" id="{CB8FF3A7-58C6-42F0-B782-F7C9CB5ECCB3}"/>
              </a:ext>
            </a:extLst>
          </p:cNvPr>
          <p:cNvSpPr>
            <a:spLocks noGrp="1"/>
          </p:cNvSpPr>
          <p:nvPr>
            <p:ph type="sldNum" sz="quarter" idx="5"/>
          </p:nvPr>
        </p:nvSpPr>
        <p:spPr/>
        <p:txBody>
          <a:bodyPr/>
          <a:lstStyle/>
          <a:p>
            <a:fld id="{4C671A2E-6F29-40B9-AF08-55AF6C46AAA7}" type="slidenum">
              <a:rPr lang="en-US" smtClean="0"/>
              <a:t>29</a:t>
            </a:fld>
            <a:endParaRPr lang="en-US"/>
          </a:p>
        </p:txBody>
      </p:sp>
    </p:spTree>
    <p:extLst>
      <p:ext uri="{BB962C8B-B14F-4D97-AF65-F5344CB8AC3E}">
        <p14:creationId xmlns:p14="http://schemas.microsoft.com/office/powerpoint/2010/main" val="1194674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36724-6DD9-4CFE-1901-0E6C2DC5F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8CA4C-EAE1-D3D2-7499-1FF969BB3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DB232-70D8-F505-F92C-AF2931C3A6EF}"/>
              </a:ext>
            </a:extLst>
          </p:cNvPr>
          <p:cNvSpPr>
            <a:spLocks noGrp="1"/>
          </p:cNvSpPr>
          <p:nvPr>
            <p:ph type="body" idx="1"/>
          </p:nvPr>
        </p:nvSpPr>
        <p:spPr/>
        <p:txBody>
          <a:bodyPr/>
          <a:lstStyle/>
          <a:p>
            <a:r>
              <a:rPr lang="en-US" dirty="0"/>
              <a:t>And finally the variables, which speak for themselves. </a:t>
            </a:r>
          </a:p>
        </p:txBody>
      </p:sp>
      <p:sp>
        <p:nvSpPr>
          <p:cNvPr id="4" name="Slide Number Placeholder 3">
            <a:extLst>
              <a:ext uri="{FF2B5EF4-FFF2-40B4-BE49-F238E27FC236}">
                <a16:creationId xmlns:a16="http://schemas.microsoft.com/office/drawing/2014/main" id="{39AAA1C9-B128-3614-6F63-11F87FD4EAC3}"/>
              </a:ext>
            </a:extLst>
          </p:cNvPr>
          <p:cNvSpPr>
            <a:spLocks noGrp="1"/>
          </p:cNvSpPr>
          <p:nvPr>
            <p:ph type="sldNum" sz="quarter" idx="5"/>
          </p:nvPr>
        </p:nvSpPr>
        <p:spPr/>
        <p:txBody>
          <a:bodyPr/>
          <a:lstStyle/>
          <a:p>
            <a:fld id="{4C671A2E-6F29-40B9-AF08-55AF6C46AAA7}" type="slidenum">
              <a:rPr lang="en-US" smtClean="0"/>
              <a:t>30</a:t>
            </a:fld>
            <a:endParaRPr lang="en-US"/>
          </a:p>
        </p:txBody>
      </p:sp>
    </p:spTree>
    <p:extLst>
      <p:ext uri="{BB962C8B-B14F-4D97-AF65-F5344CB8AC3E}">
        <p14:creationId xmlns:p14="http://schemas.microsoft.com/office/powerpoint/2010/main" val="428276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976-971F-8E1F-D07C-C2437A2BE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FC926-AD34-CEC3-EA0D-ADBBB9D01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05C4C-CC7B-FAE8-6B3A-CE38A4EF12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SAS provides numerous data sets in the SASHELP folder that are available with 9.4 installations and elsewhere. The SASHELP.HEART data set, based on the Framingham Heart Study, started in 1948 in Framingham, MA, was selected to demonstrate the capabilities of ODS OUTPUT. The Framingham Heart Study (FHS) is one of the most influential epidemiological studies in medical history. Its primary goal was to identify common risk factors that contribute to cardiovascular disease (CVD). The data set, based on the Framingham Heart Study and deidentified, contains demographic and medical data. Additional elements added include a group variable (</a:t>
            </a:r>
            <a:r>
              <a:rPr lang="en-US" sz="1200" kern="1200" dirty="0" err="1">
                <a:solidFill>
                  <a:schemeClr val="tx1"/>
                </a:solidFill>
                <a:effectLst/>
                <a:latin typeface="+mn-lt"/>
                <a:ea typeface="+mn-ea"/>
                <a:cs typeface="+mn-cs"/>
              </a:rPr>
              <a:t>HeartID</a:t>
            </a:r>
            <a:r>
              <a:rPr lang="en-US" sz="1200" kern="1200" dirty="0">
                <a:solidFill>
                  <a:schemeClr val="tx1"/>
                </a:solidFill>
                <a:effectLst/>
                <a:latin typeface="+mn-lt"/>
                <a:ea typeface="+mn-ea"/>
                <a:cs typeface="+mn-cs"/>
              </a:rPr>
              <a:t>), an ID variable (</a:t>
            </a:r>
            <a:r>
              <a:rPr lang="en-US" sz="1200" kern="1200" dirty="0" err="1">
                <a:solidFill>
                  <a:schemeClr val="tx1"/>
                </a:solidFill>
                <a:effectLst/>
                <a:latin typeface="+mn-lt"/>
                <a:ea typeface="+mn-ea"/>
                <a:cs typeface="+mn-cs"/>
              </a:rPr>
              <a:t>seqnum</a:t>
            </a:r>
            <a:r>
              <a:rPr lang="en-US" sz="1200" kern="1200" dirty="0">
                <a:solidFill>
                  <a:schemeClr val="tx1"/>
                </a:solidFill>
                <a:effectLst/>
                <a:latin typeface="+mn-lt"/>
                <a:ea typeface="+mn-ea"/>
                <a:cs typeface="+mn-cs"/>
              </a:rPr>
              <a:t>), Sample Weight, BMI, BMI Category, binaries for female and male, and Obesity Category. Missing variable labels were also added.</a:t>
            </a:r>
          </a:p>
          <a:p>
            <a:endParaRPr lang="en-US" dirty="0"/>
          </a:p>
        </p:txBody>
      </p:sp>
      <p:sp>
        <p:nvSpPr>
          <p:cNvPr id="4" name="Slide Number Placeholder 3">
            <a:extLst>
              <a:ext uri="{FF2B5EF4-FFF2-40B4-BE49-F238E27FC236}">
                <a16:creationId xmlns:a16="http://schemas.microsoft.com/office/drawing/2014/main" id="{CC035479-5C8E-C946-5226-752961C1C414}"/>
              </a:ext>
            </a:extLst>
          </p:cNvPr>
          <p:cNvSpPr>
            <a:spLocks noGrp="1"/>
          </p:cNvSpPr>
          <p:nvPr>
            <p:ph type="sldNum" sz="quarter" idx="5"/>
          </p:nvPr>
        </p:nvSpPr>
        <p:spPr/>
        <p:txBody>
          <a:bodyPr/>
          <a:lstStyle/>
          <a:p>
            <a:fld id="{4C671A2E-6F29-40B9-AF08-55AF6C46AAA7}" type="slidenum">
              <a:rPr lang="en-US" smtClean="0"/>
              <a:t>4</a:t>
            </a:fld>
            <a:endParaRPr lang="en-US"/>
          </a:p>
        </p:txBody>
      </p:sp>
    </p:spTree>
    <p:extLst>
      <p:ext uri="{BB962C8B-B14F-4D97-AF65-F5344CB8AC3E}">
        <p14:creationId xmlns:p14="http://schemas.microsoft.com/office/powerpoint/2010/main" val="585970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skip to the good stuff</a:t>
            </a:r>
          </a:p>
        </p:txBody>
      </p:sp>
      <p:sp>
        <p:nvSpPr>
          <p:cNvPr id="4" name="Slide Number Placeholder 3"/>
          <p:cNvSpPr>
            <a:spLocks noGrp="1"/>
          </p:cNvSpPr>
          <p:nvPr>
            <p:ph type="sldNum" sz="quarter" idx="5"/>
          </p:nvPr>
        </p:nvSpPr>
        <p:spPr/>
        <p:txBody>
          <a:bodyPr/>
          <a:lstStyle/>
          <a:p>
            <a:fld id="{4C671A2E-6F29-40B9-AF08-55AF6C46AAA7}" type="slidenum">
              <a:rPr lang="en-US" smtClean="0"/>
              <a:t>31</a:t>
            </a:fld>
            <a:endParaRPr lang="en-US"/>
          </a:p>
        </p:txBody>
      </p:sp>
    </p:spTree>
    <p:extLst>
      <p:ext uri="{BB962C8B-B14F-4D97-AF65-F5344CB8AC3E}">
        <p14:creationId xmlns:p14="http://schemas.microsoft.com/office/powerpoint/2010/main" val="2679108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9A7E-0676-34E9-89EE-BDFF3AA83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AF52-BDFA-0C86-10D4-682FE3786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C5499-DE8A-1DC0-AFBF-B58D28204B91}"/>
              </a:ext>
            </a:extLst>
          </p:cNvPr>
          <p:cNvSpPr>
            <a:spLocks noGrp="1"/>
          </p:cNvSpPr>
          <p:nvPr>
            <p:ph type="body" idx="1"/>
          </p:nvPr>
        </p:nvSpPr>
        <p:spPr/>
        <p:txBody>
          <a:bodyPr/>
          <a:lstStyle/>
          <a:p>
            <a:r>
              <a:rPr lang="en-US" dirty="0"/>
              <a:t>Let’s put what we’ve learned about ODS output objects in action. In my professional life, I spend a lot of time manipulating data to create files for analytic research and dashboards. There may be standards to meet, and templates for reporting. OOOs can help! We will look at PROC SURVEYFREQ OOOs and see what we can make of them.</a:t>
            </a:r>
          </a:p>
        </p:txBody>
      </p:sp>
      <p:sp>
        <p:nvSpPr>
          <p:cNvPr id="4" name="Slide Number Placeholder 3">
            <a:extLst>
              <a:ext uri="{FF2B5EF4-FFF2-40B4-BE49-F238E27FC236}">
                <a16:creationId xmlns:a16="http://schemas.microsoft.com/office/drawing/2014/main" id="{42756EFF-E2F0-023F-3C91-F0974EE04B00}"/>
              </a:ext>
            </a:extLst>
          </p:cNvPr>
          <p:cNvSpPr>
            <a:spLocks noGrp="1"/>
          </p:cNvSpPr>
          <p:nvPr>
            <p:ph type="sldNum" sz="quarter" idx="5"/>
          </p:nvPr>
        </p:nvSpPr>
        <p:spPr/>
        <p:txBody>
          <a:bodyPr/>
          <a:lstStyle/>
          <a:p>
            <a:fld id="{4C671A2E-6F29-40B9-AF08-55AF6C46AAA7}" type="slidenum">
              <a:rPr lang="en-US" smtClean="0"/>
              <a:t>32</a:t>
            </a:fld>
            <a:endParaRPr lang="en-US"/>
          </a:p>
        </p:txBody>
      </p:sp>
    </p:spTree>
    <p:extLst>
      <p:ext uri="{BB962C8B-B14F-4D97-AF65-F5344CB8AC3E}">
        <p14:creationId xmlns:p14="http://schemas.microsoft.com/office/powerpoint/2010/main" val="4256770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239E-5525-249D-829C-292A56565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278F0-CA24-301E-1D41-D99198175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678A3-F7DD-41C6-67E1-D500103A477F}"/>
              </a:ext>
            </a:extLst>
          </p:cNvPr>
          <p:cNvSpPr>
            <a:spLocks noGrp="1"/>
          </p:cNvSpPr>
          <p:nvPr>
            <p:ph type="body" idx="1"/>
          </p:nvPr>
        </p:nvSpPr>
        <p:spPr/>
        <p:txBody>
          <a:bodyPr/>
          <a:lstStyle/>
          <a:p>
            <a:r>
              <a:rPr lang="en-US" dirty="0"/>
              <a:t>Procedural options make a difference! We’ve seen different ODS objects created by different options – but the ODS objects themselves can change with options as well. Just a reminder to always check your log AND the analysis of your ODS objects (contents / test print). Here, we see that adding the row option to PROC SURVEYFREQ add 3 new variables to the </a:t>
            </a:r>
            <a:r>
              <a:rPr lang="en-US" dirty="0" err="1"/>
              <a:t>CrossTabs</a:t>
            </a:r>
            <a:r>
              <a:rPr lang="en-US" dirty="0"/>
              <a:t> ODS object.</a:t>
            </a:r>
          </a:p>
        </p:txBody>
      </p:sp>
      <p:sp>
        <p:nvSpPr>
          <p:cNvPr id="4" name="Slide Number Placeholder 3">
            <a:extLst>
              <a:ext uri="{FF2B5EF4-FFF2-40B4-BE49-F238E27FC236}">
                <a16:creationId xmlns:a16="http://schemas.microsoft.com/office/drawing/2014/main" id="{33C04E39-7C19-7A6F-D150-C05C0A3CB2E2}"/>
              </a:ext>
            </a:extLst>
          </p:cNvPr>
          <p:cNvSpPr>
            <a:spLocks noGrp="1"/>
          </p:cNvSpPr>
          <p:nvPr>
            <p:ph type="sldNum" sz="quarter" idx="5"/>
          </p:nvPr>
        </p:nvSpPr>
        <p:spPr/>
        <p:txBody>
          <a:bodyPr/>
          <a:lstStyle/>
          <a:p>
            <a:fld id="{4C671A2E-6F29-40B9-AF08-55AF6C46AAA7}" type="slidenum">
              <a:rPr lang="en-US" smtClean="0"/>
              <a:t>33</a:t>
            </a:fld>
            <a:endParaRPr lang="en-US"/>
          </a:p>
        </p:txBody>
      </p:sp>
    </p:spTree>
    <p:extLst>
      <p:ext uri="{BB962C8B-B14F-4D97-AF65-F5344CB8AC3E}">
        <p14:creationId xmlns:p14="http://schemas.microsoft.com/office/powerpoint/2010/main" val="2445749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D40EF-0E50-2E42-E059-C5B1DAD01A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19C5-2173-5973-14D5-5DD4CC274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204C6-9986-6089-F7AA-C1C5C85CF4D4}"/>
              </a:ext>
            </a:extLst>
          </p:cNvPr>
          <p:cNvSpPr>
            <a:spLocks noGrp="1"/>
          </p:cNvSpPr>
          <p:nvPr>
            <p:ph type="body" idx="1"/>
          </p:nvPr>
        </p:nvSpPr>
        <p:spPr/>
        <p:txBody>
          <a:bodyPr/>
          <a:lstStyle/>
          <a:p>
            <a:r>
              <a:rPr lang="en-US" dirty="0"/>
              <a:t>So, how do we get from the objects above to this, without cutting and pasting or post formatting the spreadsheet?</a:t>
            </a:r>
          </a:p>
        </p:txBody>
      </p:sp>
      <p:sp>
        <p:nvSpPr>
          <p:cNvPr id="4" name="Slide Number Placeholder 3">
            <a:extLst>
              <a:ext uri="{FF2B5EF4-FFF2-40B4-BE49-F238E27FC236}">
                <a16:creationId xmlns:a16="http://schemas.microsoft.com/office/drawing/2014/main" id="{24BAE049-35D9-27B1-DD63-7ECEA6E6C7EF}"/>
              </a:ext>
            </a:extLst>
          </p:cNvPr>
          <p:cNvSpPr>
            <a:spLocks noGrp="1"/>
          </p:cNvSpPr>
          <p:nvPr>
            <p:ph type="sldNum" sz="quarter" idx="5"/>
          </p:nvPr>
        </p:nvSpPr>
        <p:spPr/>
        <p:txBody>
          <a:bodyPr/>
          <a:lstStyle/>
          <a:p>
            <a:fld id="{4C671A2E-6F29-40B9-AF08-55AF6C46AAA7}" type="slidenum">
              <a:rPr lang="en-US" smtClean="0"/>
              <a:t>34</a:t>
            </a:fld>
            <a:endParaRPr lang="en-US"/>
          </a:p>
        </p:txBody>
      </p:sp>
    </p:spTree>
    <p:extLst>
      <p:ext uri="{BB962C8B-B14F-4D97-AF65-F5344CB8AC3E}">
        <p14:creationId xmlns:p14="http://schemas.microsoft.com/office/powerpoint/2010/main" val="505868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B1CDC-B415-8A1E-F5BB-9AD6BD5DD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9A6A1-D9F5-8E01-17F3-436A77223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A6704-C567-2F63-65FE-CACB7F6E925F}"/>
              </a:ext>
            </a:extLst>
          </p:cNvPr>
          <p:cNvSpPr>
            <a:spLocks noGrp="1"/>
          </p:cNvSpPr>
          <p:nvPr>
            <p:ph type="body" idx="1"/>
          </p:nvPr>
        </p:nvSpPr>
        <p:spPr/>
        <p:txBody>
          <a:bodyPr/>
          <a:lstStyle/>
          <a:p>
            <a:r>
              <a:rPr lang="en-US" dirty="0"/>
              <a:t>Three fairly major steps. There’s a lot packed into these steps, but I promise it’s worth it. You’ll be able to make changes to variables, formatting, etc., pretty easily with minor modifications of the code. </a:t>
            </a:r>
          </a:p>
        </p:txBody>
      </p:sp>
      <p:sp>
        <p:nvSpPr>
          <p:cNvPr id="4" name="Slide Number Placeholder 3">
            <a:extLst>
              <a:ext uri="{FF2B5EF4-FFF2-40B4-BE49-F238E27FC236}">
                <a16:creationId xmlns:a16="http://schemas.microsoft.com/office/drawing/2014/main" id="{30EA752F-A150-B9A0-3D14-B17AAC44B716}"/>
              </a:ext>
            </a:extLst>
          </p:cNvPr>
          <p:cNvSpPr>
            <a:spLocks noGrp="1"/>
          </p:cNvSpPr>
          <p:nvPr>
            <p:ph type="sldNum" sz="quarter" idx="5"/>
          </p:nvPr>
        </p:nvSpPr>
        <p:spPr/>
        <p:txBody>
          <a:bodyPr/>
          <a:lstStyle/>
          <a:p>
            <a:fld id="{4C671A2E-6F29-40B9-AF08-55AF6C46AAA7}" type="slidenum">
              <a:rPr lang="en-US" smtClean="0"/>
              <a:t>35</a:t>
            </a:fld>
            <a:endParaRPr lang="en-US"/>
          </a:p>
        </p:txBody>
      </p:sp>
    </p:spTree>
    <p:extLst>
      <p:ext uri="{BB962C8B-B14F-4D97-AF65-F5344CB8AC3E}">
        <p14:creationId xmlns:p14="http://schemas.microsoft.com/office/powerpoint/2010/main" val="1513860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5969-DF94-D86F-844D-CD3060478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00637-3556-E22B-B1AB-2AF4CF8E6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0779C-3B23-92E7-9ADB-31AB60A8B96C}"/>
              </a:ext>
            </a:extLst>
          </p:cNvPr>
          <p:cNvSpPr>
            <a:spLocks noGrp="1"/>
          </p:cNvSpPr>
          <p:nvPr>
            <p:ph type="body" idx="1"/>
          </p:nvPr>
        </p:nvSpPr>
        <p:spPr/>
        <p:txBody>
          <a:bodyPr/>
          <a:lstStyle/>
          <a:p>
            <a:r>
              <a:rPr lang="en-US" dirty="0"/>
              <a:t>First animation: combining </a:t>
            </a:r>
            <a:r>
              <a:rPr lang="en-US" dirty="0" err="1"/>
              <a:t>ods</a:t>
            </a:r>
            <a:r>
              <a:rPr lang="en-US" dirty="0"/>
              <a:t> output objects for </a:t>
            </a:r>
            <a:r>
              <a:rPr lang="en-US" dirty="0" err="1"/>
              <a:t>bmi</a:t>
            </a:r>
            <a:r>
              <a:rPr lang="en-US" dirty="0"/>
              <a:t> categories and setting different </a:t>
            </a:r>
            <a:r>
              <a:rPr lang="en-US" dirty="0" err="1"/>
              <a:t>tablevars</a:t>
            </a:r>
            <a:r>
              <a:rPr lang="en-US" dirty="0"/>
              <a:t> into a single DB – this is on LHS and BMI_CAT level</a:t>
            </a:r>
          </a:p>
          <a:p>
            <a:r>
              <a:rPr lang="en-US" dirty="0"/>
              <a:t>Second animation: Next, we split the data set into different </a:t>
            </a:r>
            <a:r>
              <a:rPr lang="en-US" dirty="0" err="1"/>
              <a:t>bmi</a:t>
            </a:r>
            <a:r>
              <a:rPr lang="en-US" dirty="0"/>
              <a:t> categories and total</a:t>
            </a:r>
          </a:p>
          <a:p>
            <a:r>
              <a:rPr lang="en-US" dirty="0"/>
              <a:t>Third animation: Massage the 5 different data sets, rename variables, etc.</a:t>
            </a:r>
          </a:p>
          <a:p>
            <a:r>
              <a:rPr lang="en-US" dirty="0"/>
              <a:t>Fourth animation: Prepare for final ODS Excel output, add reporting dummies, etc.</a:t>
            </a:r>
          </a:p>
        </p:txBody>
      </p:sp>
      <p:sp>
        <p:nvSpPr>
          <p:cNvPr id="4" name="Slide Number Placeholder 3">
            <a:extLst>
              <a:ext uri="{FF2B5EF4-FFF2-40B4-BE49-F238E27FC236}">
                <a16:creationId xmlns:a16="http://schemas.microsoft.com/office/drawing/2014/main" id="{A45D8CF3-6C10-F8B0-9942-36656D4228AD}"/>
              </a:ext>
            </a:extLst>
          </p:cNvPr>
          <p:cNvSpPr>
            <a:spLocks noGrp="1"/>
          </p:cNvSpPr>
          <p:nvPr>
            <p:ph type="sldNum" sz="quarter" idx="5"/>
          </p:nvPr>
        </p:nvSpPr>
        <p:spPr/>
        <p:txBody>
          <a:bodyPr/>
          <a:lstStyle/>
          <a:p>
            <a:fld id="{4C671A2E-6F29-40B9-AF08-55AF6C46AAA7}" type="slidenum">
              <a:rPr lang="en-US" smtClean="0"/>
              <a:t>36</a:t>
            </a:fld>
            <a:endParaRPr lang="en-US"/>
          </a:p>
        </p:txBody>
      </p:sp>
    </p:spTree>
    <p:extLst>
      <p:ext uri="{BB962C8B-B14F-4D97-AF65-F5344CB8AC3E}">
        <p14:creationId xmlns:p14="http://schemas.microsoft.com/office/powerpoint/2010/main" val="3050162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AB69-4364-CA21-7994-CA19CAD03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F19B6-555F-EDB4-63B2-21B59BE64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38E21-672D-5401-76BB-2AAD3161BDFC}"/>
              </a:ext>
            </a:extLst>
          </p:cNvPr>
          <p:cNvSpPr>
            <a:spLocks noGrp="1"/>
          </p:cNvSpPr>
          <p:nvPr>
            <p:ph type="body" idx="1"/>
          </p:nvPr>
        </p:nvSpPr>
        <p:spPr/>
        <p:txBody>
          <a:bodyPr/>
          <a:lstStyle/>
          <a:p>
            <a:r>
              <a:rPr lang="en-US" dirty="0"/>
              <a:t>I’m providing the full code for this example on </a:t>
            </a:r>
            <a:r>
              <a:rPr lang="en-US" dirty="0" err="1"/>
              <a:t>Github</a:t>
            </a:r>
            <a:r>
              <a:rPr lang="en-US" dirty="0"/>
              <a:t>, feel free to make it your own. You don’t need to take screenshots and I might be moving too fast for that to work for you. I’m just publishing code snippets here so that you understand the process. Animations: Create a macro which puts together three OOOs for 6 different </a:t>
            </a:r>
            <a:r>
              <a:rPr lang="en-US" dirty="0" err="1"/>
              <a:t>lhs</a:t>
            </a:r>
            <a:r>
              <a:rPr lang="en-US" dirty="0"/>
              <a:t>/dependent variables, renames variables accordingly, run macros. Highlight the nonexistent </a:t>
            </a:r>
            <a:r>
              <a:rPr lang="en-US" dirty="0" err="1"/>
              <a:t>chisq</a:t>
            </a:r>
            <a:r>
              <a:rPr lang="en-US" dirty="0"/>
              <a:t> routine, cherry picking,  _n_=1  </a:t>
            </a:r>
          </a:p>
        </p:txBody>
      </p:sp>
      <p:sp>
        <p:nvSpPr>
          <p:cNvPr id="4" name="Slide Number Placeholder 3">
            <a:extLst>
              <a:ext uri="{FF2B5EF4-FFF2-40B4-BE49-F238E27FC236}">
                <a16:creationId xmlns:a16="http://schemas.microsoft.com/office/drawing/2014/main" id="{060FF0CE-F099-AFD2-7482-CA885D01EF1E}"/>
              </a:ext>
            </a:extLst>
          </p:cNvPr>
          <p:cNvSpPr>
            <a:spLocks noGrp="1"/>
          </p:cNvSpPr>
          <p:nvPr>
            <p:ph type="sldNum" sz="quarter" idx="5"/>
          </p:nvPr>
        </p:nvSpPr>
        <p:spPr/>
        <p:txBody>
          <a:bodyPr/>
          <a:lstStyle/>
          <a:p>
            <a:fld id="{4C671A2E-6F29-40B9-AF08-55AF6C46AAA7}" type="slidenum">
              <a:rPr lang="en-US" smtClean="0"/>
              <a:t>37</a:t>
            </a:fld>
            <a:endParaRPr lang="en-US"/>
          </a:p>
        </p:txBody>
      </p:sp>
    </p:spTree>
    <p:extLst>
      <p:ext uri="{BB962C8B-B14F-4D97-AF65-F5344CB8AC3E}">
        <p14:creationId xmlns:p14="http://schemas.microsoft.com/office/powerpoint/2010/main" val="42266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F25B7-1E91-2EA9-2EFF-3044C0816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D1103-9CD0-3B8A-1309-53DAA6A1D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1EA03-E2DD-B8FB-A8A3-9B58C2124B8E}"/>
              </a:ext>
            </a:extLst>
          </p:cNvPr>
          <p:cNvSpPr>
            <a:spLocks noGrp="1"/>
          </p:cNvSpPr>
          <p:nvPr>
            <p:ph type="body" idx="1"/>
          </p:nvPr>
        </p:nvSpPr>
        <p:spPr/>
        <p:txBody>
          <a:bodyPr/>
          <a:lstStyle/>
          <a:p>
            <a:r>
              <a:rPr lang="en-US" dirty="0"/>
              <a:t>Animations: set in the different LHS data sets, format, and re-output into separate groups.</a:t>
            </a:r>
          </a:p>
        </p:txBody>
      </p:sp>
      <p:sp>
        <p:nvSpPr>
          <p:cNvPr id="4" name="Slide Number Placeholder 3">
            <a:extLst>
              <a:ext uri="{FF2B5EF4-FFF2-40B4-BE49-F238E27FC236}">
                <a16:creationId xmlns:a16="http://schemas.microsoft.com/office/drawing/2014/main" id="{EFCC653A-572C-3D4B-3884-282E532FC625}"/>
              </a:ext>
            </a:extLst>
          </p:cNvPr>
          <p:cNvSpPr>
            <a:spLocks noGrp="1"/>
          </p:cNvSpPr>
          <p:nvPr>
            <p:ph type="sldNum" sz="quarter" idx="5"/>
          </p:nvPr>
        </p:nvSpPr>
        <p:spPr/>
        <p:txBody>
          <a:bodyPr/>
          <a:lstStyle/>
          <a:p>
            <a:fld id="{4C671A2E-6F29-40B9-AF08-55AF6C46AAA7}" type="slidenum">
              <a:rPr lang="en-US" smtClean="0"/>
              <a:t>38</a:t>
            </a:fld>
            <a:endParaRPr lang="en-US"/>
          </a:p>
        </p:txBody>
      </p:sp>
    </p:spTree>
    <p:extLst>
      <p:ext uri="{BB962C8B-B14F-4D97-AF65-F5344CB8AC3E}">
        <p14:creationId xmlns:p14="http://schemas.microsoft.com/office/powerpoint/2010/main" val="259764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C1C6-A07E-65FF-A1DF-BA333CA849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981F4-99B3-E259-3688-CE7EDF8F8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AD878-8F59-169A-054B-F906F45F55A4}"/>
              </a:ext>
            </a:extLst>
          </p:cNvPr>
          <p:cNvSpPr>
            <a:spLocks noGrp="1"/>
          </p:cNvSpPr>
          <p:nvPr>
            <p:ph type="body" idx="1"/>
          </p:nvPr>
        </p:nvSpPr>
        <p:spPr/>
        <p:txBody>
          <a:bodyPr/>
          <a:lstStyle/>
          <a:p>
            <a:r>
              <a:rPr lang="en-US" dirty="0"/>
              <a:t>Animations: creates a macro which Mainly renames variables to reflect the new column groupings, and resets the row variable.</a:t>
            </a:r>
          </a:p>
        </p:txBody>
      </p:sp>
      <p:sp>
        <p:nvSpPr>
          <p:cNvPr id="4" name="Slide Number Placeholder 3">
            <a:extLst>
              <a:ext uri="{FF2B5EF4-FFF2-40B4-BE49-F238E27FC236}">
                <a16:creationId xmlns:a16="http://schemas.microsoft.com/office/drawing/2014/main" id="{FBA6DE0D-76D2-8A5B-E3ED-A283AA18CB2E}"/>
              </a:ext>
            </a:extLst>
          </p:cNvPr>
          <p:cNvSpPr>
            <a:spLocks noGrp="1"/>
          </p:cNvSpPr>
          <p:nvPr>
            <p:ph type="sldNum" sz="quarter" idx="5"/>
          </p:nvPr>
        </p:nvSpPr>
        <p:spPr/>
        <p:txBody>
          <a:bodyPr/>
          <a:lstStyle/>
          <a:p>
            <a:fld id="{4C671A2E-6F29-40B9-AF08-55AF6C46AAA7}" type="slidenum">
              <a:rPr lang="en-US" smtClean="0"/>
              <a:t>39</a:t>
            </a:fld>
            <a:endParaRPr lang="en-US"/>
          </a:p>
        </p:txBody>
      </p:sp>
    </p:spTree>
    <p:extLst>
      <p:ext uri="{BB962C8B-B14F-4D97-AF65-F5344CB8AC3E}">
        <p14:creationId xmlns:p14="http://schemas.microsoft.com/office/powerpoint/2010/main" val="144522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F04CC-998A-E6BC-7E8F-FB38D6C95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7584C-A3CC-F562-4B16-1FE8B55C4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8596E-F4F5-4E62-8558-F06963A3D6F0}"/>
              </a:ext>
            </a:extLst>
          </p:cNvPr>
          <p:cNvSpPr>
            <a:spLocks noGrp="1"/>
          </p:cNvSpPr>
          <p:nvPr>
            <p:ph type="body" idx="1"/>
          </p:nvPr>
        </p:nvSpPr>
        <p:spPr/>
        <p:txBody>
          <a:bodyPr/>
          <a:lstStyle/>
          <a:p>
            <a:r>
              <a:rPr lang="en-US" dirty="0"/>
              <a:t>Run the macro, reorder variables using retain, remerge the different column sets, and label for final output</a:t>
            </a:r>
          </a:p>
        </p:txBody>
      </p:sp>
      <p:sp>
        <p:nvSpPr>
          <p:cNvPr id="4" name="Slide Number Placeholder 3">
            <a:extLst>
              <a:ext uri="{FF2B5EF4-FFF2-40B4-BE49-F238E27FC236}">
                <a16:creationId xmlns:a16="http://schemas.microsoft.com/office/drawing/2014/main" id="{3928C2D7-A738-936A-09B4-787573BFD1E0}"/>
              </a:ext>
            </a:extLst>
          </p:cNvPr>
          <p:cNvSpPr>
            <a:spLocks noGrp="1"/>
          </p:cNvSpPr>
          <p:nvPr>
            <p:ph type="sldNum" sz="quarter" idx="5"/>
          </p:nvPr>
        </p:nvSpPr>
        <p:spPr/>
        <p:txBody>
          <a:bodyPr/>
          <a:lstStyle/>
          <a:p>
            <a:fld id="{4C671A2E-6F29-40B9-AF08-55AF6C46AAA7}" type="slidenum">
              <a:rPr lang="en-US" smtClean="0"/>
              <a:t>40</a:t>
            </a:fld>
            <a:endParaRPr lang="en-US"/>
          </a:p>
        </p:txBody>
      </p:sp>
    </p:spTree>
    <p:extLst>
      <p:ext uri="{BB962C8B-B14F-4D97-AF65-F5344CB8AC3E}">
        <p14:creationId xmlns:p14="http://schemas.microsoft.com/office/powerpoint/2010/main" val="209313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4EB4-B6F2-7BC3-5161-F66239FA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8CEB3-25D6-BB3B-A312-D4150A506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5B967-BF7B-72EA-C35F-5A3DC25BE6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Sample data sets are extremely valuable for demonstration purposes, and here, we use a readily available SASHELP.HEART data set as a starting point.</a:t>
            </a:r>
          </a:p>
          <a:p>
            <a:endParaRPr lang="en-US" dirty="0"/>
          </a:p>
        </p:txBody>
      </p:sp>
      <p:sp>
        <p:nvSpPr>
          <p:cNvPr id="4" name="Slide Number Placeholder 3">
            <a:extLst>
              <a:ext uri="{FF2B5EF4-FFF2-40B4-BE49-F238E27FC236}">
                <a16:creationId xmlns:a16="http://schemas.microsoft.com/office/drawing/2014/main" id="{68A49843-B6C0-AC9A-329D-B47E7D55A867}"/>
              </a:ext>
            </a:extLst>
          </p:cNvPr>
          <p:cNvSpPr>
            <a:spLocks noGrp="1"/>
          </p:cNvSpPr>
          <p:nvPr>
            <p:ph type="sldNum" sz="quarter" idx="5"/>
          </p:nvPr>
        </p:nvSpPr>
        <p:spPr/>
        <p:txBody>
          <a:bodyPr/>
          <a:lstStyle/>
          <a:p>
            <a:fld id="{4C671A2E-6F29-40B9-AF08-55AF6C46AAA7}" type="slidenum">
              <a:rPr lang="en-US" smtClean="0"/>
              <a:t>5</a:t>
            </a:fld>
            <a:endParaRPr lang="en-US"/>
          </a:p>
        </p:txBody>
      </p:sp>
    </p:spTree>
    <p:extLst>
      <p:ext uri="{BB962C8B-B14F-4D97-AF65-F5344CB8AC3E}">
        <p14:creationId xmlns:p14="http://schemas.microsoft.com/office/powerpoint/2010/main" val="2327928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6AE7-F92D-D85F-15E6-6CFB5EEE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71CDE-569F-BA5F-1C81-FBCE176B3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67B9-BD8D-C196-13E2-1EBFC77EBF53}"/>
              </a:ext>
            </a:extLst>
          </p:cNvPr>
          <p:cNvSpPr>
            <a:spLocks noGrp="1"/>
          </p:cNvSpPr>
          <p:nvPr>
            <p:ph type="body" idx="1"/>
          </p:nvPr>
        </p:nvSpPr>
        <p:spPr/>
        <p:txBody>
          <a:bodyPr/>
          <a:lstStyle/>
          <a:p>
            <a:r>
              <a:rPr lang="en-US" dirty="0"/>
              <a:t>Finally, we output to ODS excel. Note the options – ODS Excel has tons of them, and they are so cool. Here, I’m embedding titles (you can do footnotes too), coloring the tab (purple), freezing the first column (weirdly, it says ROWHEADERS for columns!), naming the tab (</a:t>
            </a:r>
            <a:r>
              <a:rPr lang="en-US" dirty="0" err="1"/>
              <a:t>reportreg</a:t>
            </a:r>
            <a:r>
              <a:rPr lang="en-US" dirty="0"/>
              <a:t> because apparently I can’t seem to remember it is </a:t>
            </a:r>
            <a:r>
              <a:rPr lang="en-US" dirty="0" err="1"/>
              <a:t>surveyfreq</a:t>
            </a:r>
            <a:r>
              <a:rPr lang="en-US" dirty="0"/>
              <a:t> and not </a:t>
            </a:r>
            <a:r>
              <a:rPr lang="en-US" dirty="0" err="1"/>
              <a:t>surveyreg</a:t>
            </a:r>
            <a:r>
              <a:rPr lang="en-US" dirty="0"/>
              <a:t>). I’m using the default style here, but you can use your own corporate style or another style template. For the report part, we are using spanning headers for the column groups, and a non-printing variable to do traffic lighting at the row level.  </a:t>
            </a:r>
          </a:p>
        </p:txBody>
      </p:sp>
      <p:sp>
        <p:nvSpPr>
          <p:cNvPr id="4" name="Slide Number Placeholder 3">
            <a:extLst>
              <a:ext uri="{FF2B5EF4-FFF2-40B4-BE49-F238E27FC236}">
                <a16:creationId xmlns:a16="http://schemas.microsoft.com/office/drawing/2014/main" id="{6ACA3115-A9B1-F612-555D-436F35F907BA}"/>
              </a:ext>
            </a:extLst>
          </p:cNvPr>
          <p:cNvSpPr>
            <a:spLocks noGrp="1"/>
          </p:cNvSpPr>
          <p:nvPr>
            <p:ph type="sldNum" sz="quarter" idx="5"/>
          </p:nvPr>
        </p:nvSpPr>
        <p:spPr/>
        <p:txBody>
          <a:bodyPr/>
          <a:lstStyle/>
          <a:p>
            <a:fld id="{4C671A2E-6F29-40B9-AF08-55AF6C46AAA7}" type="slidenum">
              <a:rPr lang="en-US" smtClean="0"/>
              <a:t>41</a:t>
            </a:fld>
            <a:endParaRPr lang="en-US"/>
          </a:p>
        </p:txBody>
      </p:sp>
    </p:spTree>
    <p:extLst>
      <p:ext uri="{BB962C8B-B14F-4D97-AF65-F5344CB8AC3E}">
        <p14:creationId xmlns:p14="http://schemas.microsoft.com/office/powerpoint/2010/main" val="468802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4574D-A3D3-B0BC-7120-BF6ADBA2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E9DB2-45B8-C133-6E5D-81CA8DBD5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16CAA-3E97-5E25-0432-EBD0FF027F11}"/>
              </a:ext>
            </a:extLst>
          </p:cNvPr>
          <p:cNvSpPr>
            <a:spLocks noGrp="1"/>
          </p:cNvSpPr>
          <p:nvPr>
            <p:ph type="body" idx="1"/>
          </p:nvPr>
        </p:nvSpPr>
        <p:spPr/>
        <p:txBody>
          <a:bodyPr/>
          <a:lstStyle/>
          <a:p>
            <a:r>
              <a:rPr lang="en-US" dirty="0"/>
              <a:t>Let’s put what we’ve learned about ODS output objects in action. In my professional life, I spend a lot of time manipulating data to create files for analytic research and dashboards. There may be standards to meet, and templates for reporting. OOOs can help! We will look at PROC SURVEYFREQ OOOs and see what we can make of them.</a:t>
            </a:r>
          </a:p>
        </p:txBody>
      </p:sp>
      <p:sp>
        <p:nvSpPr>
          <p:cNvPr id="4" name="Slide Number Placeholder 3">
            <a:extLst>
              <a:ext uri="{FF2B5EF4-FFF2-40B4-BE49-F238E27FC236}">
                <a16:creationId xmlns:a16="http://schemas.microsoft.com/office/drawing/2014/main" id="{9F564F38-9F51-554F-0B84-4E3F7B16A8DF}"/>
              </a:ext>
            </a:extLst>
          </p:cNvPr>
          <p:cNvSpPr>
            <a:spLocks noGrp="1"/>
          </p:cNvSpPr>
          <p:nvPr>
            <p:ph type="sldNum" sz="quarter" idx="5"/>
          </p:nvPr>
        </p:nvSpPr>
        <p:spPr/>
        <p:txBody>
          <a:bodyPr/>
          <a:lstStyle/>
          <a:p>
            <a:fld id="{4C671A2E-6F29-40B9-AF08-55AF6C46AAA7}" type="slidenum">
              <a:rPr lang="en-US" smtClean="0"/>
              <a:t>42</a:t>
            </a:fld>
            <a:endParaRPr lang="en-US"/>
          </a:p>
        </p:txBody>
      </p:sp>
    </p:spTree>
    <p:extLst>
      <p:ext uri="{BB962C8B-B14F-4D97-AF65-F5344CB8AC3E}">
        <p14:creationId xmlns:p14="http://schemas.microsoft.com/office/powerpoint/2010/main" val="2970966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923E2-34AC-1A2F-432E-F5CA5A103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61E73-2028-ED53-AFE1-E1E5AD120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1CEC-B170-D357-4AF1-1FD9BF3C7571}"/>
              </a:ext>
            </a:extLst>
          </p:cNvPr>
          <p:cNvSpPr>
            <a:spLocks noGrp="1"/>
          </p:cNvSpPr>
          <p:nvPr>
            <p:ph type="body" idx="1"/>
          </p:nvPr>
        </p:nvSpPr>
        <p:spPr/>
        <p:txBody>
          <a:bodyPr/>
          <a:lstStyle/>
          <a:p>
            <a:r>
              <a:rPr lang="en-US" dirty="0"/>
              <a:t>On the left side, you see the results window from proc univariate with plots and SGE on. You can see that plots have been created and if you click on the three different plot images, you will get (a) redirected to results window print, (b) open </a:t>
            </a:r>
            <a:r>
              <a:rPr lang="en-US" dirty="0" err="1"/>
              <a:t>png</a:t>
            </a:r>
            <a:r>
              <a:rPr lang="en-US" dirty="0"/>
              <a:t> file in image editor, or c – if you have the SAS Graphics Editor – open in SGE. SGE allows you to actually edit an image, and to output the template code resulting from your edits. Pretty cool. </a:t>
            </a:r>
          </a:p>
        </p:txBody>
      </p:sp>
      <p:sp>
        <p:nvSpPr>
          <p:cNvPr id="4" name="Slide Number Placeholder 3">
            <a:extLst>
              <a:ext uri="{FF2B5EF4-FFF2-40B4-BE49-F238E27FC236}">
                <a16:creationId xmlns:a16="http://schemas.microsoft.com/office/drawing/2014/main" id="{06561859-7CFA-E4F1-6C87-A4949A16E686}"/>
              </a:ext>
            </a:extLst>
          </p:cNvPr>
          <p:cNvSpPr>
            <a:spLocks noGrp="1"/>
          </p:cNvSpPr>
          <p:nvPr>
            <p:ph type="sldNum" sz="quarter" idx="5"/>
          </p:nvPr>
        </p:nvSpPr>
        <p:spPr/>
        <p:txBody>
          <a:bodyPr/>
          <a:lstStyle/>
          <a:p>
            <a:fld id="{4C671A2E-6F29-40B9-AF08-55AF6C46AAA7}" type="slidenum">
              <a:rPr lang="en-US" smtClean="0"/>
              <a:t>43</a:t>
            </a:fld>
            <a:endParaRPr lang="en-US"/>
          </a:p>
        </p:txBody>
      </p:sp>
    </p:spTree>
    <p:extLst>
      <p:ext uri="{BB962C8B-B14F-4D97-AF65-F5344CB8AC3E}">
        <p14:creationId xmlns:p14="http://schemas.microsoft.com/office/powerpoint/2010/main" val="3214291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A23AD-F196-F2F5-B672-F0714C1D6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5F9D4-8BF9-EF18-FD90-5835F1C2E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5C7BA-8E3D-4F68-194E-E3BC3A9BB1E1}"/>
              </a:ext>
            </a:extLst>
          </p:cNvPr>
          <p:cNvSpPr>
            <a:spLocks noGrp="1"/>
          </p:cNvSpPr>
          <p:nvPr>
            <p:ph type="body" idx="1"/>
          </p:nvPr>
        </p:nvSpPr>
        <p:spPr/>
        <p:txBody>
          <a:bodyPr/>
          <a:lstStyle/>
          <a:p>
            <a:r>
              <a:rPr lang="en-US" dirty="0"/>
              <a:t>ODS listing SGE=on turns on the SAS Graphics editor</a:t>
            </a:r>
          </a:p>
          <a:p>
            <a:r>
              <a:rPr lang="en-US" dirty="0"/>
              <a:t>ODS graphics turns graphics on – remember to turn on ODS SELECT ALL when you are done!</a:t>
            </a:r>
          </a:p>
          <a:p>
            <a:r>
              <a:rPr lang="en-US" dirty="0"/>
              <a:t>Second set restricts output</a:t>
            </a:r>
          </a:p>
          <a:p>
            <a:r>
              <a:rPr lang="en-US" dirty="0"/>
              <a:t>And of course, turn everything off again</a:t>
            </a:r>
          </a:p>
          <a:p>
            <a:endParaRPr lang="en-US" dirty="0"/>
          </a:p>
        </p:txBody>
      </p:sp>
      <p:sp>
        <p:nvSpPr>
          <p:cNvPr id="4" name="Slide Number Placeholder 3">
            <a:extLst>
              <a:ext uri="{FF2B5EF4-FFF2-40B4-BE49-F238E27FC236}">
                <a16:creationId xmlns:a16="http://schemas.microsoft.com/office/drawing/2014/main" id="{485475FB-E901-6583-0AD2-7F975C047D12}"/>
              </a:ext>
            </a:extLst>
          </p:cNvPr>
          <p:cNvSpPr>
            <a:spLocks noGrp="1"/>
          </p:cNvSpPr>
          <p:nvPr>
            <p:ph type="sldNum" sz="quarter" idx="5"/>
          </p:nvPr>
        </p:nvSpPr>
        <p:spPr/>
        <p:txBody>
          <a:bodyPr/>
          <a:lstStyle/>
          <a:p>
            <a:fld id="{4C671A2E-6F29-40B9-AF08-55AF6C46AAA7}" type="slidenum">
              <a:rPr lang="en-US" smtClean="0"/>
              <a:t>44</a:t>
            </a:fld>
            <a:endParaRPr lang="en-US"/>
          </a:p>
        </p:txBody>
      </p:sp>
    </p:spTree>
    <p:extLst>
      <p:ext uri="{BB962C8B-B14F-4D97-AF65-F5344CB8AC3E}">
        <p14:creationId xmlns:p14="http://schemas.microsoft.com/office/powerpoint/2010/main" val="4269036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0DA4-C5C3-8D60-B572-912C7E47A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2226F-3B94-7B59-F624-7E88BBE53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33C35-4A75-ADE6-BEEA-9A0567B8A026}"/>
              </a:ext>
            </a:extLst>
          </p:cNvPr>
          <p:cNvSpPr>
            <a:spLocks noGrp="1"/>
          </p:cNvSpPr>
          <p:nvPr>
            <p:ph type="body" idx="1"/>
          </p:nvPr>
        </p:nvSpPr>
        <p:spPr/>
        <p:txBody>
          <a:bodyPr/>
          <a:lstStyle/>
          <a:p>
            <a:r>
              <a:rPr lang="en-US" dirty="0"/>
              <a:t>And here is the log trace showing the information on the </a:t>
            </a:r>
            <a:r>
              <a:rPr lang="en-US"/>
              <a:t>plots created.</a:t>
            </a:r>
            <a:endParaRPr lang="en-US" dirty="0"/>
          </a:p>
        </p:txBody>
      </p:sp>
      <p:sp>
        <p:nvSpPr>
          <p:cNvPr id="4" name="Slide Number Placeholder 3">
            <a:extLst>
              <a:ext uri="{FF2B5EF4-FFF2-40B4-BE49-F238E27FC236}">
                <a16:creationId xmlns:a16="http://schemas.microsoft.com/office/drawing/2014/main" id="{414C1349-30D0-5097-0C85-530BC87B8133}"/>
              </a:ext>
            </a:extLst>
          </p:cNvPr>
          <p:cNvSpPr>
            <a:spLocks noGrp="1"/>
          </p:cNvSpPr>
          <p:nvPr>
            <p:ph type="sldNum" sz="quarter" idx="5"/>
          </p:nvPr>
        </p:nvSpPr>
        <p:spPr/>
        <p:txBody>
          <a:bodyPr/>
          <a:lstStyle/>
          <a:p>
            <a:fld id="{4C671A2E-6F29-40B9-AF08-55AF6C46AAA7}" type="slidenum">
              <a:rPr lang="en-US" smtClean="0"/>
              <a:t>45</a:t>
            </a:fld>
            <a:endParaRPr lang="en-US"/>
          </a:p>
        </p:txBody>
      </p:sp>
    </p:spTree>
    <p:extLst>
      <p:ext uri="{BB962C8B-B14F-4D97-AF65-F5344CB8AC3E}">
        <p14:creationId xmlns:p14="http://schemas.microsoft.com/office/powerpoint/2010/main" val="2520980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F0332-4721-1D3E-7FBB-213330DB5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A4635-6A0A-D01A-B728-B2A055B7A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4FA58-4C35-CB4C-3BC2-9EB62A3C42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110B58-D96D-513E-38C5-DF80CE9A2C47}"/>
              </a:ext>
            </a:extLst>
          </p:cNvPr>
          <p:cNvSpPr>
            <a:spLocks noGrp="1"/>
          </p:cNvSpPr>
          <p:nvPr>
            <p:ph type="sldNum" sz="quarter" idx="5"/>
          </p:nvPr>
        </p:nvSpPr>
        <p:spPr/>
        <p:txBody>
          <a:bodyPr/>
          <a:lstStyle/>
          <a:p>
            <a:fld id="{4C671A2E-6F29-40B9-AF08-55AF6C46AAA7}" type="slidenum">
              <a:rPr lang="en-US" smtClean="0"/>
              <a:t>46</a:t>
            </a:fld>
            <a:endParaRPr lang="en-US"/>
          </a:p>
        </p:txBody>
      </p:sp>
    </p:spTree>
    <p:extLst>
      <p:ext uri="{BB962C8B-B14F-4D97-AF65-F5344CB8AC3E}">
        <p14:creationId xmlns:p14="http://schemas.microsoft.com/office/powerpoint/2010/main" val="2949613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71A2E-6F29-40B9-AF08-55AF6C46AAA7}" type="slidenum">
              <a:rPr lang="en-US" smtClean="0"/>
              <a:t>47</a:t>
            </a:fld>
            <a:endParaRPr lang="en-US"/>
          </a:p>
        </p:txBody>
      </p:sp>
    </p:spTree>
    <p:extLst>
      <p:ext uri="{BB962C8B-B14F-4D97-AF65-F5344CB8AC3E}">
        <p14:creationId xmlns:p14="http://schemas.microsoft.com/office/powerpoint/2010/main" val="268630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774EE-F005-786C-85A3-431D8A72B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477AD-65F6-3111-0F1A-54B7BA4C1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7A76E-350D-1BE8-2515-A53C00E6A2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create a “group” variable, a faux id, and a faux weight for demonstration purposes.</a:t>
            </a:r>
          </a:p>
          <a:p>
            <a:endParaRPr lang="en-US" dirty="0"/>
          </a:p>
        </p:txBody>
      </p:sp>
      <p:sp>
        <p:nvSpPr>
          <p:cNvPr id="4" name="Slide Number Placeholder 3">
            <a:extLst>
              <a:ext uri="{FF2B5EF4-FFF2-40B4-BE49-F238E27FC236}">
                <a16:creationId xmlns:a16="http://schemas.microsoft.com/office/drawing/2014/main" id="{EB1811AA-BC2F-6425-9EB5-AF907D6B0B84}"/>
              </a:ext>
            </a:extLst>
          </p:cNvPr>
          <p:cNvSpPr>
            <a:spLocks noGrp="1"/>
          </p:cNvSpPr>
          <p:nvPr>
            <p:ph type="sldNum" sz="quarter" idx="5"/>
          </p:nvPr>
        </p:nvSpPr>
        <p:spPr/>
        <p:txBody>
          <a:bodyPr/>
          <a:lstStyle/>
          <a:p>
            <a:fld id="{4C671A2E-6F29-40B9-AF08-55AF6C46AAA7}" type="slidenum">
              <a:rPr lang="en-US" smtClean="0"/>
              <a:t>6</a:t>
            </a:fld>
            <a:endParaRPr lang="en-US"/>
          </a:p>
        </p:txBody>
      </p:sp>
    </p:spTree>
    <p:extLst>
      <p:ext uri="{BB962C8B-B14F-4D97-AF65-F5344CB8AC3E}">
        <p14:creationId xmlns:p14="http://schemas.microsoft.com/office/powerpoint/2010/main" val="54859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EBB4-AE20-27A9-98F5-DE668CBCE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303A9-BA11-F27C-86BB-844D41F6B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511E8-C94F-48D3-1187-95A6B2E846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simple BMI from height and weight, variables, and then derive </a:t>
            </a:r>
            <a:r>
              <a:rPr lang="en-US" sz="1200" kern="1200" dirty="0" err="1">
                <a:solidFill>
                  <a:schemeClr val="tx1"/>
                </a:solidFill>
                <a:effectLst/>
                <a:latin typeface="+mn-lt"/>
                <a:ea typeface="+mn-ea"/>
                <a:cs typeface="+mn-cs"/>
              </a:rPr>
              <a:t>bmi</a:t>
            </a:r>
            <a:r>
              <a:rPr lang="en-US" sz="1200" kern="1200" dirty="0">
                <a:solidFill>
                  <a:schemeClr val="tx1"/>
                </a:solidFill>
                <a:effectLst/>
                <a:latin typeface="+mn-lt"/>
                <a:ea typeface="+mn-ea"/>
                <a:cs typeface="+mn-cs"/>
              </a:rPr>
              <a:t> and obesity category variables.</a:t>
            </a:r>
          </a:p>
          <a:p>
            <a:endParaRPr lang="en-US" dirty="0"/>
          </a:p>
        </p:txBody>
      </p:sp>
      <p:sp>
        <p:nvSpPr>
          <p:cNvPr id="4" name="Slide Number Placeholder 3">
            <a:extLst>
              <a:ext uri="{FF2B5EF4-FFF2-40B4-BE49-F238E27FC236}">
                <a16:creationId xmlns:a16="http://schemas.microsoft.com/office/drawing/2014/main" id="{237187B9-30C4-6A7A-0647-036C298EB56E}"/>
              </a:ext>
            </a:extLst>
          </p:cNvPr>
          <p:cNvSpPr>
            <a:spLocks noGrp="1"/>
          </p:cNvSpPr>
          <p:nvPr>
            <p:ph type="sldNum" sz="quarter" idx="5"/>
          </p:nvPr>
        </p:nvSpPr>
        <p:spPr/>
        <p:txBody>
          <a:bodyPr/>
          <a:lstStyle/>
          <a:p>
            <a:fld id="{4C671A2E-6F29-40B9-AF08-55AF6C46AAA7}" type="slidenum">
              <a:rPr lang="en-US" smtClean="0"/>
              <a:t>7</a:t>
            </a:fld>
            <a:endParaRPr lang="en-US"/>
          </a:p>
        </p:txBody>
      </p:sp>
    </p:spTree>
    <p:extLst>
      <p:ext uri="{BB962C8B-B14F-4D97-AF65-F5344CB8AC3E}">
        <p14:creationId xmlns:p14="http://schemas.microsoft.com/office/powerpoint/2010/main" val="257933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8E78B-D9C6-0305-737A-DBA612445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70B42-D9AA-E369-A2F1-65DCFA6A0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5C67B-5A74-EF3C-8E96-18858F4B52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female and male binaries for regression purposes</a:t>
            </a:r>
          </a:p>
          <a:p>
            <a:endParaRPr lang="en-US" dirty="0"/>
          </a:p>
        </p:txBody>
      </p:sp>
      <p:sp>
        <p:nvSpPr>
          <p:cNvPr id="4" name="Slide Number Placeholder 3">
            <a:extLst>
              <a:ext uri="{FF2B5EF4-FFF2-40B4-BE49-F238E27FC236}">
                <a16:creationId xmlns:a16="http://schemas.microsoft.com/office/drawing/2014/main" id="{AA07E451-8697-83AD-0304-635F7258CD7C}"/>
              </a:ext>
            </a:extLst>
          </p:cNvPr>
          <p:cNvSpPr>
            <a:spLocks noGrp="1"/>
          </p:cNvSpPr>
          <p:nvPr>
            <p:ph type="sldNum" sz="quarter" idx="5"/>
          </p:nvPr>
        </p:nvSpPr>
        <p:spPr/>
        <p:txBody>
          <a:bodyPr/>
          <a:lstStyle/>
          <a:p>
            <a:fld id="{4C671A2E-6F29-40B9-AF08-55AF6C46AAA7}" type="slidenum">
              <a:rPr lang="en-US" smtClean="0"/>
              <a:t>8</a:t>
            </a:fld>
            <a:endParaRPr lang="en-US"/>
          </a:p>
        </p:txBody>
      </p:sp>
    </p:spTree>
    <p:extLst>
      <p:ext uri="{BB962C8B-B14F-4D97-AF65-F5344CB8AC3E}">
        <p14:creationId xmlns:p14="http://schemas.microsoft.com/office/powerpoint/2010/main" val="104354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A81ED-726C-9F03-B7D8-57B06292E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F7AFE-D427-7F24-B4B1-261425357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F41C8-4DF6-26BB-D467-40D24C42BC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label variables</a:t>
            </a:r>
          </a:p>
          <a:p>
            <a:endParaRPr lang="en-US" dirty="0"/>
          </a:p>
        </p:txBody>
      </p:sp>
      <p:sp>
        <p:nvSpPr>
          <p:cNvPr id="4" name="Slide Number Placeholder 3">
            <a:extLst>
              <a:ext uri="{FF2B5EF4-FFF2-40B4-BE49-F238E27FC236}">
                <a16:creationId xmlns:a16="http://schemas.microsoft.com/office/drawing/2014/main" id="{913B446A-F475-D745-CF05-B2533B6DE481}"/>
              </a:ext>
            </a:extLst>
          </p:cNvPr>
          <p:cNvSpPr>
            <a:spLocks noGrp="1"/>
          </p:cNvSpPr>
          <p:nvPr>
            <p:ph type="sldNum" sz="quarter" idx="5"/>
          </p:nvPr>
        </p:nvSpPr>
        <p:spPr/>
        <p:txBody>
          <a:bodyPr/>
          <a:lstStyle/>
          <a:p>
            <a:fld id="{4C671A2E-6F29-40B9-AF08-55AF6C46AAA7}" type="slidenum">
              <a:rPr lang="en-US" smtClean="0"/>
              <a:t>9</a:t>
            </a:fld>
            <a:endParaRPr lang="en-US"/>
          </a:p>
        </p:txBody>
      </p:sp>
    </p:spTree>
    <p:extLst>
      <p:ext uri="{BB962C8B-B14F-4D97-AF65-F5344CB8AC3E}">
        <p14:creationId xmlns:p14="http://schemas.microsoft.com/office/powerpoint/2010/main" val="353952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A8D3E-9365-DE0F-0A7B-7CA6C34014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86E12-F561-244D-D28F-77443FF58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F80C5-B217-8F5F-F69C-30AEC52F512D}"/>
              </a:ext>
            </a:extLst>
          </p:cNvPr>
          <p:cNvSpPr>
            <a:spLocks noGrp="1"/>
          </p:cNvSpPr>
          <p:nvPr>
            <p:ph type="body" idx="1"/>
          </p:nvPr>
        </p:nvSpPr>
        <p:spPr/>
        <p:txBody>
          <a:bodyPr/>
          <a:lstStyle/>
          <a:p>
            <a:r>
              <a:rPr lang="en-US" dirty="0"/>
              <a:t>Next up we will discuss the ODS TRACE statement aka the </a:t>
            </a:r>
            <a:r>
              <a:rPr lang="en-US" dirty="0" err="1"/>
              <a:t>Apericium</a:t>
            </a:r>
            <a:r>
              <a:rPr lang="en-US" dirty="0"/>
              <a:t> Spell, which forces SAS to reveal its deepest darkest secrets… well not really, but ODS TRACE is illuminating!</a:t>
            </a:r>
          </a:p>
        </p:txBody>
      </p:sp>
      <p:sp>
        <p:nvSpPr>
          <p:cNvPr id="4" name="Slide Number Placeholder 3">
            <a:extLst>
              <a:ext uri="{FF2B5EF4-FFF2-40B4-BE49-F238E27FC236}">
                <a16:creationId xmlns:a16="http://schemas.microsoft.com/office/drawing/2014/main" id="{5EEE58CB-3D77-D9BB-0118-1A343212826D}"/>
              </a:ext>
            </a:extLst>
          </p:cNvPr>
          <p:cNvSpPr>
            <a:spLocks noGrp="1"/>
          </p:cNvSpPr>
          <p:nvPr>
            <p:ph type="sldNum" sz="quarter" idx="5"/>
          </p:nvPr>
        </p:nvSpPr>
        <p:spPr/>
        <p:txBody>
          <a:bodyPr/>
          <a:lstStyle/>
          <a:p>
            <a:fld id="{4C671A2E-6F29-40B9-AF08-55AF6C46AAA7}" type="slidenum">
              <a:rPr lang="en-US" smtClean="0"/>
              <a:t>10</a:t>
            </a:fld>
            <a:endParaRPr lang="en-US"/>
          </a:p>
        </p:txBody>
      </p:sp>
    </p:spTree>
    <p:extLst>
      <p:ext uri="{BB962C8B-B14F-4D97-AF65-F5344CB8AC3E}">
        <p14:creationId xmlns:p14="http://schemas.microsoft.com/office/powerpoint/2010/main" val="122711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207995"/>
            <a:ext cx="2133600" cy="365125"/>
          </a:xfrm>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a:xfrm>
            <a:off x="3124200" y="6252035"/>
            <a:ext cx="2895600" cy="365125"/>
          </a:xfrm>
        </p:spPr>
        <p:txBody>
          <a:bodyPr/>
          <a:lstStyle/>
          <a:p>
            <a:endParaRPr lang="en-US"/>
          </a:p>
        </p:txBody>
      </p:sp>
      <p:sp>
        <p:nvSpPr>
          <p:cNvPr id="6" name="Slide Number Placeholder 5"/>
          <p:cNvSpPr>
            <a:spLocks noGrp="1"/>
          </p:cNvSpPr>
          <p:nvPr>
            <p:ph type="sldNum" sz="quarter" idx="12"/>
          </p:nvPr>
        </p:nvSpPr>
        <p:spPr>
          <a:xfrm>
            <a:off x="6553200" y="6252035"/>
            <a:ext cx="2133600" cy="365125"/>
          </a:xfrm>
        </p:spPr>
        <p:txBody>
          <a:bodyPr/>
          <a:lstStyle/>
          <a:p>
            <a:fld id="{C1FF6DA9-008F-8B48-92A6-B652298478BF}" type="slidenum">
              <a:rPr lang="en-US" smtClean="0"/>
              <a:t>‹#›</a:t>
            </a:fld>
            <a:endParaRPr lang="en-US"/>
          </a:p>
        </p:txBody>
      </p:sp>
      <p:sp>
        <p:nvSpPr>
          <p:cNvPr id="7" name="Rectangle 6">
            <a:extLst>
              <a:ext uri="{FF2B5EF4-FFF2-40B4-BE49-F238E27FC236}">
                <a16:creationId xmlns:a16="http://schemas.microsoft.com/office/drawing/2014/main" id="{183D10EC-A239-C830-DA48-7A9BC2E53F81}"/>
              </a:ext>
            </a:extLst>
          </p:cNvPr>
          <p:cNvSpPr/>
          <p:nvPr userDrawn="1"/>
        </p:nvSpPr>
        <p:spPr>
          <a:xfrm>
            <a:off x="78658" y="78658"/>
            <a:ext cx="8986684" cy="6642817"/>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3D395B-5243-70B1-2612-CD618EDD7769}"/>
              </a:ext>
            </a:extLst>
          </p:cNvPr>
          <p:cNvSpPr/>
          <p:nvPr/>
        </p:nvSpPr>
        <p:spPr>
          <a:xfrm>
            <a:off x="0" y="2024743"/>
            <a:ext cx="9144000" cy="2743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649186"/>
            <a:ext cx="9029699" cy="3543300"/>
          </a:xfrm>
        </p:spPr>
        <p:txBody>
          <a:bodyPr>
            <a:noAutofit/>
          </a:bodyPr>
          <a:lstStyle/>
          <a:p>
            <a:r>
              <a:rPr lang="en-US" sz="4000" b="1" dirty="0">
                <a:solidFill>
                  <a:schemeClr val="bg1"/>
                </a:solidFill>
                <a:latin typeface="Calibri" panose="020F0502020204030204" pitchFamily="34" charset="0"/>
                <a:cs typeface="Calibri" panose="020F0502020204030204" pitchFamily="34" charset="0"/>
              </a:rPr>
              <a:t>The (ODS) Output of Your Desires: </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Creating Designer Reports</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 and Data Sets</a:t>
            </a:r>
            <a:endParaRPr sz="40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615E979-1B00-3F66-471B-B5240FAC0A7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3000"/>
            <a:lum/>
          </a:blip>
          <a:srcRect/>
          <a:stretch>
            <a:fillRect l="-2000" r="-2000"/>
          </a:stretch>
        </a:blipFill>
        <a:effectLst/>
      </p:bgPr>
    </p:bg>
    <p:spTree>
      <p:nvGrpSpPr>
        <p:cNvPr id="1" name="">
          <a:extLst>
            <a:ext uri="{FF2B5EF4-FFF2-40B4-BE49-F238E27FC236}">
              <a16:creationId xmlns:a16="http://schemas.microsoft.com/office/drawing/2014/main" id="{02D8F330-3F8E-67A7-8A3B-E14514F6BC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5623D7-0349-1EB0-BD5B-9D3A5EA8C20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9F7AADFC-2924-0855-D136-DF81B9EA714B}"/>
              </a:ext>
            </a:extLst>
          </p:cNvPr>
          <p:cNvSpPr/>
          <p:nvPr/>
        </p:nvSpPr>
        <p:spPr>
          <a:xfrm>
            <a:off x="0" y="5268241"/>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9CE39B-E597-22FC-9A10-0834D155D867}"/>
              </a:ext>
            </a:extLst>
          </p:cNvPr>
          <p:cNvSpPr txBox="1"/>
          <p:nvPr/>
        </p:nvSpPr>
        <p:spPr>
          <a:xfrm>
            <a:off x="195942" y="5439278"/>
            <a:ext cx="8752115" cy="1323439"/>
          </a:xfrm>
          <a:prstGeom prst="rect">
            <a:avLst/>
          </a:prstGeom>
          <a:noFill/>
        </p:spPr>
        <p:txBody>
          <a:bodyPr wrap="square" rtlCol="0">
            <a:spAutoFit/>
          </a:bodyPr>
          <a:lstStyle/>
          <a:p>
            <a:pPr algn="ctr"/>
            <a:r>
              <a:rPr lang="en-US" sz="4000" b="1" dirty="0">
                <a:solidFill>
                  <a:schemeClr val="bg1"/>
                </a:solidFill>
              </a:rPr>
              <a:t>Identifying ODS Output Objects: </a:t>
            </a:r>
          </a:p>
          <a:p>
            <a:pPr algn="ctr"/>
            <a:r>
              <a:rPr lang="en-US" sz="4000" b="1" dirty="0">
                <a:solidFill>
                  <a:schemeClr val="bg1"/>
                </a:solidFill>
              </a:rPr>
              <a:t>ODS TRACE</a:t>
            </a:r>
          </a:p>
        </p:txBody>
      </p:sp>
    </p:spTree>
    <p:extLst>
      <p:ext uri="{BB962C8B-B14F-4D97-AF65-F5344CB8AC3E}">
        <p14:creationId xmlns:p14="http://schemas.microsoft.com/office/powerpoint/2010/main" val="258883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5357-07B5-FC17-E396-23ED2E095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56537-BA91-4817-4CBA-C6B8B1470609}"/>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F252AC41-0CFB-745E-3012-11022D77BA36}"/>
              </a:ext>
            </a:extLst>
          </p:cNvPr>
          <p:cNvSpPr txBox="1"/>
          <p:nvPr/>
        </p:nvSpPr>
        <p:spPr>
          <a:xfrm>
            <a:off x="550842" y="1618214"/>
            <a:ext cx="8042313" cy="8956298"/>
          </a:xfrm>
          <a:prstGeom prst="rect">
            <a:avLst/>
          </a:prstGeom>
          <a:noFill/>
        </p:spPr>
        <p:txBody>
          <a:bodyPr wrap="square" rtlCol="0">
            <a:spAutoFit/>
          </a:bodyPr>
          <a:lstStyle/>
          <a:p>
            <a:r>
              <a:rPr lang="en-US" sz="3200" dirty="0"/>
              <a:t>1.  Identify / locate your ODS output object(s) using ODS TRACE or output data set(s) .</a:t>
            </a:r>
          </a:p>
          <a:p>
            <a:r>
              <a:rPr lang="en-US" sz="3200" dirty="0"/>
              <a:t>2. Analyze your ODS output object(s) or output data set(s) using basic SAS procedures and review.</a:t>
            </a:r>
          </a:p>
          <a:p>
            <a:r>
              <a:rPr lang="en-US" sz="3200" dirty="0"/>
              <a:t>3. Manipulate your ODS output object(s) or output data set(s) using SAS data steps, ODS options, and/or procedures.</a:t>
            </a:r>
          </a:p>
          <a:p>
            <a:r>
              <a:rPr lang="en-US" sz="3200" dirty="0"/>
              <a:t>4. Report on your final data 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10" name="Straight Connector 9">
            <a:extLst>
              <a:ext uri="{FF2B5EF4-FFF2-40B4-BE49-F238E27FC236}">
                <a16:creationId xmlns:a16="http://schemas.microsoft.com/office/drawing/2014/main" id="{ECFA3B95-1C10-A790-8C92-670386F8DF34}"/>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4D591F-B811-12E6-029D-E6EDC4ABC87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774494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A331-D22D-E4D5-737E-160B7A5AA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CA803-0BF0-2D78-919A-7909A04A1E43}"/>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49AC8A27-3048-6F21-39E4-FC4862122F75}"/>
              </a:ext>
            </a:extLst>
          </p:cNvPr>
          <p:cNvSpPr txBox="1"/>
          <p:nvPr/>
        </p:nvSpPr>
        <p:spPr>
          <a:xfrm>
            <a:off x="550842" y="1421725"/>
            <a:ext cx="8042313" cy="3693319"/>
          </a:xfrm>
          <a:prstGeom prst="rect">
            <a:avLst/>
          </a:prstGeom>
          <a:noFill/>
        </p:spPr>
        <p:txBody>
          <a:bodyPr wrap="square" rtlCol="0">
            <a:spAutoFit/>
          </a:bodyPr>
          <a:lstStyle/>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 </a:t>
            </a:r>
            <a:r>
              <a:rPr lang="en-US" sz="2400" b="1" i="1" dirty="0">
                <a:latin typeface="Courier New" panose="02070309020205020404" pitchFamily="49" charset="0"/>
                <a:cs typeface="Courier New" panose="02070309020205020404" pitchFamily="49" charset="0"/>
              </a:rPr>
              <a:t>/ label listing;</a:t>
            </a:r>
          </a:p>
          <a:p>
            <a:r>
              <a:rPr lang="en-US" sz="2400" b="1" i="1" dirty="0">
                <a:latin typeface="Courier New" panose="02070309020205020404" pitchFamily="49" charset="0"/>
                <a:cs typeface="Courier New" panose="02070309020205020404" pitchFamily="49" charset="0"/>
              </a:rPr>
              <a:t>    </a:t>
            </a:r>
            <a:r>
              <a:rPr lang="en-US" sz="2400" b="1" i="1" dirty="0" err="1">
                <a:solidFill>
                  <a:schemeClr val="accent5">
                    <a:lumMod val="75000"/>
                  </a:schemeClr>
                </a:solidFill>
                <a:latin typeface="Courier New" panose="02070309020205020404" pitchFamily="49" charset="0"/>
                <a:cs typeface="Courier New" panose="02070309020205020404" pitchFamily="49" charset="0"/>
              </a:rPr>
              <a:t>ods</a:t>
            </a:r>
            <a:r>
              <a:rPr lang="en-US" sz="2400" b="1" i="1" dirty="0">
                <a:solidFill>
                  <a:schemeClr val="accent5">
                    <a:lumMod val="75000"/>
                  </a:schemeClr>
                </a:solidFill>
                <a:latin typeface="Courier New" panose="02070309020205020404" pitchFamily="49" charset="0"/>
                <a:cs typeface="Courier New" panose="02070309020205020404" pitchFamily="49" charset="0"/>
              </a:rPr>
              <a:t> rtf file=yourfilename.rtf’ 							path=</a:t>
            </a:r>
            <a:r>
              <a:rPr lang="en-US" sz="2400" b="1" i="1" dirty="0" err="1">
                <a:solidFill>
                  <a:schemeClr val="accent5">
                    <a:lumMod val="75000"/>
                  </a:schemeClr>
                </a:solidFill>
                <a:latin typeface="Courier New" panose="02070309020205020404" pitchFamily="49" charset="0"/>
                <a:cs typeface="Courier New" panose="02070309020205020404" pitchFamily="49" charset="0"/>
              </a:rPr>
              <a:t>odsout</a:t>
            </a:r>
            <a:r>
              <a:rPr lang="en-US" sz="2400" b="1" i="1" dirty="0">
                <a:solidFill>
                  <a:schemeClr val="accent5">
                    <a:lumMod val="75000"/>
                  </a:schemeClr>
                </a:solidFill>
                <a:latin typeface="Courier New" panose="02070309020205020404" pitchFamily="49" charset="0"/>
                <a:cs typeface="Courier New" panose="02070309020205020404" pitchFamily="49" charset="0"/>
              </a:rPr>
              <a:t> style=styles.journal2;</a:t>
            </a:r>
          </a:p>
          <a:p>
            <a:r>
              <a:rPr lang="en-US" sz="2400" b="1" dirty="0">
                <a:solidFill>
                  <a:srgbClr val="7030A0"/>
                </a:solidFill>
                <a:latin typeface="Courier New" panose="02070309020205020404" pitchFamily="49" charset="0"/>
                <a:cs typeface="Courier New" panose="02070309020205020404" pitchFamily="49" charset="0"/>
              </a:rPr>
              <a:t>    </a:t>
            </a:r>
            <a:r>
              <a:rPr lang="en-US" sz="2400" b="1" i="1" dirty="0" err="1">
                <a:solidFill>
                  <a:srgbClr val="7030A0"/>
                </a:solidFill>
                <a:latin typeface="Courier New" panose="02070309020205020404" pitchFamily="49" charset="0"/>
                <a:cs typeface="Courier New" panose="02070309020205020404" pitchFamily="49" charset="0"/>
              </a:rPr>
              <a:t>ods</a:t>
            </a:r>
            <a:r>
              <a:rPr lang="en-US" sz="2400" b="1" i="1" dirty="0">
                <a:solidFill>
                  <a:srgbClr val="7030A0"/>
                </a:solidFill>
                <a:latin typeface="Courier New" panose="02070309020205020404" pitchFamily="49" charset="0"/>
                <a:cs typeface="Courier New" panose="02070309020205020404" pitchFamily="49" charset="0"/>
              </a:rPr>
              <a:t> graphics on;</a:t>
            </a:r>
          </a:p>
          <a:p>
            <a:r>
              <a:rPr lang="en-US" sz="2400" b="1" dirty="0">
                <a:latin typeface="Courier New" panose="02070309020205020404" pitchFamily="49" charset="0"/>
                <a:cs typeface="Courier New" panose="02070309020205020404" pitchFamily="49" charset="0"/>
              </a:rPr>
              <a:t>    		. . . your procedures here . . .</a:t>
            </a:r>
          </a:p>
          <a:p>
            <a:r>
              <a:rPr lang="en-US" sz="2400" b="1" dirty="0">
                <a:solidFill>
                  <a:schemeClr val="accent5">
                    <a:lumMod val="75000"/>
                  </a:schemeClr>
                </a:solidFill>
                <a:latin typeface="Courier New" panose="02070309020205020404" pitchFamily="49" charset="0"/>
                <a:cs typeface="Courier New" panose="02070309020205020404" pitchFamily="49" charset="0"/>
              </a:rPr>
              <a:t>    </a:t>
            </a:r>
            <a:r>
              <a:rPr lang="en-US" sz="2400" b="1" i="1" dirty="0" err="1">
                <a:solidFill>
                  <a:schemeClr val="accent5">
                    <a:lumMod val="75000"/>
                  </a:schemeClr>
                </a:solidFill>
                <a:latin typeface="Courier New" panose="02070309020205020404" pitchFamily="49" charset="0"/>
                <a:cs typeface="Courier New" panose="02070309020205020404" pitchFamily="49" charset="0"/>
              </a:rPr>
              <a:t>ods</a:t>
            </a:r>
            <a:r>
              <a:rPr lang="en-US" sz="2400" b="1" i="1" dirty="0">
                <a:solidFill>
                  <a:schemeClr val="accent5">
                    <a:lumMod val="75000"/>
                  </a:schemeClr>
                </a:solidFill>
                <a:latin typeface="Courier New" panose="02070309020205020404" pitchFamily="49" charset="0"/>
                <a:cs typeface="Courier New" panose="02070309020205020404" pitchFamily="49" charset="0"/>
              </a:rPr>
              <a:t> rtf close;</a:t>
            </a:r>
          </a:p>
          <a:p>
            <a:r>
              <a:rPr lang="en-US" sz="2400" b="1" i="1" dirty="0">
                <a:solidFill>
                  <a:srgbClr val="7030A0"/>
                </a:solidFill>
                <a:latin typeface="Courier New" panose="02070309020205020404" pitchFamily="49" charset="0"/>
                <a:cs typeface="Courier New" panose="02070309020205020404" pitchFamily="49" charset="0"/>
              </a:rPr>
              <a:t>    </a:t>
            </a:r>
            <a:r>
              <a:rPr lang="en-US" sz="2400" b="1" i="1" dirty="0" err="1">
                <a:solidFill>
                  <a:srgbClr val="7030A0"/>
                </a:solidFill>
                <a:latin typeface="Courier New" panose="02070309020205020404" pitchFamily="49" charset="0"/>
                <a:cs typeface="Courier New" panose="02070309020205020404" pitchFamily="49" charset="0"/>
              </a:rPr>
              <a:t>ods</a:t>
            </a:r>
            <a:r>
              <a:rPr lang="en-US" sz="2400" b="1" i="1" dirty="0">
                <a:solidFill>
                  <a:srgbClr val="7030A0"/>
                </a:solidFill>
                <a:latin typeface="Courier New" panose="02070309020205020404" pitchFamily="49" charset="0"/>
                <a:cs typeface="Courier New" panose="02070309020205020404" pitchFamily="49" charset="0"/>
              </a:rPr>
              <a:t> graphics off;</a:t>
            </a: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a:p>
            <a:endParaRPr lang="en-US" dirty="0"/>
          </a:p>
        </p:txBody>
      </p:sp>
      <p:cxnSp>
        <p:nvCxnSpPr>
          <p:cNvPr id="10" name="Straight Connector 9">
            <a:extLst>
              <a:ext uri="{FF2B5EF4-FFF2-40B4-BE49-F238E27FC236}">
                <a16:creationId xmlns:a16="http://schemas.microsoft.com/office/drawing/2014/main" id="{B4A58897-AC56-E20E-8DE7-DECE2B0AA98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5F6E8F6-45E7-6CCE-1AB5-2CFF35A8B0E0}"/>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61449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EBABF-E76F-5749-A3CB-BB5D21419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7C3AA-8B8B-65B8-C0C5-569A67CEFF9F}"/>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C298B197-3753-9A55-71DA-5980ED3FCB4B}"/>
              </a:ext>
            </a:extLst>
          </p:cNvPr>
          <p:cNvSpPr txBox="1"/>
          <p:nvPr/>
        </p:nvSpPr>
        <p:spPr>
          <a:xfrm>
            <a:off x="550842" y="1421725"/>
            <a:ext cx="8042313" cy="4062651"/>
          </a:xfrm>
          <a:prstGeom prst="rect">
            <a:avLst/>
          </a:prstGeom>
          <a:noFill/>
        </p:spPr>
        <p:txBody>
          <a:bodyPr wrap="square" rtlCol="0">
            <a:spAutoFit/>
          </a:bodyPr>
          <a:lstStyle/>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 / listing;</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a:t>
            </a:r>
            <a:r>
              <a:rPr lang="en-US" sz="2400" b="1" dirty="0">
                <a:solidFill>
                  <a:srgbClr val="FF0000"/>
                </a:solidFill>
                <a:latin typeface="Courier New" panose="02070309020205020404" pitchFamily="49" charset="0"/>
                <a:cs typeface="Courier New" panose="02070309020205020404" pitchFamily="49" charset="0"/>
              </a:rPr>
              <a:t>order=collate;</a:t>
            </a:r>
          </a:p>
          <a:p>
            <a:r>
              <a:rPr lang="en-US" sz="2400" b="1" dirty="0">
                <a:latin typeface="Courier New" panose="02070309020205020404" pitchFamily="49" charset="0"/>
                <a:cs typeface="Courier New" panose="02070309020205020404" pitchFamily="49" charset="0"/>
              </a:rPr>
              <a:t>title2 "Contents of modified Heart </a:t>
            </a:r>
            <a:r>
              <a:rPr lang="en-US" sz="2400" b="1" dirty="0" err="1">
                <a:latin typeface="Courier New" panose="02070309020205020404" pitchFamily="49" charset="0"/>
                <a:cs typeface="Courier New" panose="02070309020205020404" pitchFamily="49" charset="0"/>
              </a:rPr>
              <a:t>db</a:t>
            </a:r>
            <a:r>
              <a:rPr lang="en-US" sz="2400" b="1" dirty="0">
                <a:latin typeface="Courier New" panose="02070309020205020404" pitchFamily="49" charset="0"/>
                <a:cs typeface="Courier New" panose="02070309020205020404" pitchFamily="49" charset="0"/>
              </a:rPr>
              <a:t> - 	Order=Collate - ODS TRACE";</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a:p>
            <a:endParaRPr lang="en-US" dirty="0"/>
          </a:p>
        </p:txBody>
      </p:sp>
      <p:cxnSp>
        <p:nvCxnSpPr>
          <p:cNvPr id="10" name="Straight Connector 9">
            <a:extLst>
              <a:ext uri="{FF2B5EF4-FFF2-40B4-BE49-F238E27FC236}">
                <a16:creationId xmlns:a16="http://schemas.microsoft.com/office/drawing/2014/main" id="{D938D9FB-62D5-00C9-CC34-FA7D13424F6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3015AE2-2A3A-E0E5-AF6C-EFAE5A1BDEC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28263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11794-3A74-2E97-F074-61EDAB1C7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307A0-869F-4E24-83C9-54601458E628}"/>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65F86FBC-48B1-03DF-AAB7-8AAB4C014DA0}"/>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3F884EA-4C48-A2C3-E15A-F42082899731}"/>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screenshot of a computer screen&#10;&#10;AI-generated content may be incorrect.">
            <a:extLst>
              <a:ext uri="{FF2B5EF4-FFF2-40B4-BE49-F238E27FC236}">
                <a16:creationId xmlns:a16="http://schemas.microsoft.com/office/drawing/2014/main" id="{8F8A5ECF-CCF4-1AEE-51D0-78357C02FA6F}"/>
              </a:ext>
            </a:extLst>
          </p:cNvPr>
          <p:cNvPicPr>
            <a:picLocks noChangeAspect="1"/>
          </p:cNvPicPr>
          <p:nvPr/>
        </p:nvPicPr>
        <p:blipFill>
          <a:blip r:embed="rId3"/>
          <a:srcRect l="24822" r="26377"/>
          <a:stretch>
            <a:fillRect/>
          </a:stretch>
        </p:blipFill>
        <p:spPr>
          <a:xfrm>
            <a:off x="4100362" y="1272639"/>
            <a:ext cx="3752122" cy="411400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3AA5A8BB-E87D-8461-A85F-F98F80AF6059}"/>
              </a:ext>
            </a:extLst>
          </p:cNvPr>
          <p:cNvPicPr>
            <a:picLocks noChangeAspect="1"/>
          </p:cNvPicPr>
          <p:nvPr/>
        </p:nvPicPr>
        <p:blipFill>
          <a:blip r:embed="rId4"/>
          <a:srcRect l="24798" t="18435"/>
          <a:stretch>
            <a:fillRect/>
          </a:stretch>
        </p:blipFill>
        <p:spPr>
          <a:xfrm>
            <a:off x="3251983" y="1340581"/>
            <a:ext cx="5448879" cy="2196157"/>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47BF5523-43E6-6730-E745-5EA88436EA10}"/>
              </a:ext>
            </a:extLst>
          </p:cNvPr>
          <p:cNvPicPr>
            <a:picLocks noChangeAspect="1"/>
          </p:cNvPicPr>
          <p:nvPr/>
        </p:nvPicPr>
        <p:blipFill>
          <a:blip r:embed="rId5"/>
          <a:stretch>
            <a:fillRect/>
          </a:stretch>
        </p:blipFill>
        <p:spPr>
          <a:xfrm>
            <a:off x="3256840" y="1346280"/>
            <a:ext cx="5327706" cy="264743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07FBD3B4-EEBA-4DBD-35D7-18F819248C49}"/>
              </a:ext>
            </a:extLst>
          </p:cNvPr>
          <p:cNvPicPr>
            <a:picLocks noChangeAspect="1"/>
          </p:cNvPicPr>
          <p:nvPr/>
        </p:nvPicPr>
        <p:blipFill>
          <a:blip r:embed="rId4"/>
          <a:srcRect t="18435" r="75413" b="36756"/>
          <a:stretch>
            <a:fillRect/>
          </a:stretch>
        </p:blipFill>
        <p:spPr>
          <a:xfrm>
            <a:off x="559454" y="1272639"/>
            <a:ext cx="1781501" cy="1206486"/>
          </a:xfrm>
          <a:prstGeom prst="rect">
            <a:avLst/>
          </a:prstGeom>
        </p:spPr>
      </p:pic>
    </p:spTree>
    <p:extLst>
      <p:ext uri="{BB962C8B-B14F-4D97-AF65-F5344CB8AC3E}">
        <p14:creationId xmlns:p14="http://schemas.microsoft.com/office/powerpoint/2010/main" val="24450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A40F9-A051-A9C3-1968-5BD9C04FE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7B1B8-F3E4-6256-DCDE-82C542E39D98}"/>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B77095ED-7B0B-DCA2-BF8B-4C88A852B99B}"/>
              </a:ext>
            </a:extLst>
          </p:cNvPr>
          <p:cNvSpPr txBox="1"/>
          <p:nvPr/>
        </p:nvSpPr>
        <p:spPr>
          <a:xfrm>
            <a:off x="550842" y="1421725"/>
            <a:ext cx="8135958" cy="3693319"/>
          </a:xfrm>
          <a:prstGeom prst="rect">
            <a:avLst/>
          </a:prstGeom>
          <a:noFill/>
        </p:spPr>
        <p:txBody>
          <a:bodyPr wrap="square" rtlCol="0">
            <a:spAutoFit/>
          </a:bodyPr>
          <a:lstStyle/>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 / listing;</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a:t>
            </a:r>
            <a:r>
              <a:rPr lang="en-US" sz="2400" b="1" dirty="0">
                <a:solidFill>
                  <a:srgbClr val="FF0000"/>
                </a:solidFill>
                <a:latin typeface="Courier New" panose="02070309020205020404" pitchFamily="49" charset="0"/>
                <a:cs typeface="Courier New" panose="02070309020205020404" pitchFamily="49" charset="0"/>
              </a:rPr>
              <a:t>order=</a:t>
            </a:r>
            <a:r>
              <a:rPr lang="en-US" sz="2400" b="1" dirty="0" err="1">
                <a:solidFill>
                  <a:srgbClr val="FF0000"/>
                </a:solidFill>
                <a:latin typeface="Courier New" panose="02070309020205020404" pitchFamily="49" charset="0"/>
                <a:cs typeface="Courier New" panose="02070309020205020404" pitchFamily="49" charset="0"/>
              </a:rPr>
              <a:t>varnum</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title2 "Contents of modified Heart </a:t>
            </a:r>
            <a:r>
              <a:rPr lang="en-US" sz="2400" b="1" dirty="0" err="1">
                <a:latin typeface="Courier New" panose="02070309020205020404" pitchFamily="49" charset="0"/>
                <a:cs typeface="Courier New" panose="02070309020205020404" pitchFamily="49" charset="0"/>
              </a:rPr>
              <a:t>db</a:t>
            </a:r>
            <a:r>
              <a:rPr lang="en-US" sz="2400" b="1" dirty="0">
                <a:latin typeface="Courier New" panose="02070309020205020404" pitchFamily="49" charset="0"/>
                <a:cs typeface="Courier New" panose="02070309020205020404" pitchFamily="49" charset="0"/>
              </a:rPr>
              <a:t> - 	Order=Varnum - ODS TRACE";</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a:p>
            <a:endParaRPr lang="en-US" dirty="0"/>
          </a:p>
        </p:txBody>
      </p:sp>
      <p:cxnSp>
        <p:nvCxnSpPr>
          <p:cNvPr id="10" name="Straight Connector 9">
            <a:extLst>
              <a:ext uri="{FF2B5EF4-FFF2-40B4-BE49-F238E27FC236}">
                <a16:creationId xmlns:a16="http://schemas.microsoft.com/office/drawing/2014/main" id="{83FD224D-DE81-0A24-7DC3-15ED00F1FA9F}"/>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FFDAA07-DA3A-30E6-EBCB-174929EB028D}"/>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31659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65EF-69FD-6359-F9CF-7B0545C62B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7F475-02BC-E061-990B-DCD4EE1AD731}"/>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32A2C4B3-98EB-848F-23A7-32B9A8C93182}"/>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D49760F-46EE-711A-F745-F4F9C009FC0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24" name="Picture 23" descr="A screenshot of a medical report&#10;&#10;AI-generated content may be incorrect.">
            <a:extLst>
              <a:ext uri="{FF2B5EF4-FFF2-40B4-BE49-F238E27FC236}">
                <a16:creationId xmlns:a16="http://schemas.microsoft.com/office/drawing/2014/main" id="{9419450B-F216-244B-3D3D-405B9686A1EF}"/>
              </a:ext>
            </a:extLst>
          </p:cNvPr>
          <p:cNvPicPr>
            <a:picLocks noChangeAspect="1"/>
          </p:cNvPicPr>
          <p:nvPr/>
        </p:nvPicPr>
        <p:blipFill>
          <a:blip r:embed="rId3"/>
          <a:stretch>
            <a:fillRect/>
          </a:stretch>
        </p:blipFill>
        <p:spPr>
          <a:xfrm>
            <a:off x="4886659" y="1429713"/>
            <a:ext cx="2692538" cy="4800847"/>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F9EE1E12-7C01-1996-C16C-E9ECAD2B3978}"/>
              </a:ext>
            </a:extLst>
          </p:cNvPr>
          <p:cNvPicPr>
            <a:picLocks noChangeAspect="1"/>
          </p:cNvPicPr>
          <p:nvPr/>
        </p:nvPicPr>
        <p:blipFill>
          <a:blip r:embed="rId4"/>
          <a:stretch>
            <a:fillRect/>
          </a:stretch>
        </p:blipFill>
        <p:spPr>
          <a:xfrm>
            <a:off x="3829330" y="1567410"/>
            <a:ext cx="4807197" cy="2578233"/>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D6410D7F-C50B-A8C8-B336-635A7D2AF322}"/>
              </a:ext>
            </a:extLst>
          </p:cNvPr>
          <p:cNvPicPr>
            <a:picLocks noChangeAspect="1"/>
          </p:cNvPicPr>
          <p:nvPr/>
        </p:nvPicPr>
        <p:blipFill>
          <a:blip r:embed="rId5"/>
          <a:stretch>
            <a:fillRect/>
          </a:stretch>
        </p:blipFill>
        <p:spPr>
          <a:xfrm>
            <a:off x="622899" y="1440840"/>
            <a:ext cx="2105730" cy="2051934"/>
          </a:xfrm>
          <a:prstGeom prst="rect">
            <a:avLst/>
          </a:prstGeom>
        </p:spPr>
      </p:pic>
      <p:pic>
        <p:nvPicPr>
          <p:cNvPr id="30" name="Picture 29" descr="A screenshot of a computer&#10;&#10;AI-generated content may be incorrect.">
            <a:extLst>
              <a:ext uri="{FF2B5EF4-FFF2-40B4-BE49-F238E27FC236}">
                <a16:creationId xmlns:a16="http://schemas.microsoft.com/office/drawing/2014/main" id="{6493EC0C-2DC1-A80D-AC65-A6A2CAA0AAA5}"/>
              </a:ext>
            </a:extLst>
          </p:cNvPr>
          <p:cNvPicPr>
            <a:picLocks noChangeAspect="1"/>
          </p:cNvPicPr>
          <p:nvPr/>
        </p:nvPicPr>
        <p:blipFill>
          <a:blip r:embed="rId6"/>
          <a:stretch>
            <a:fillRect/>
          </a:stretch>
        </p:blipFill>
        <p:spPr>
          <a:xfrm>
            <a:off x="3576398" y="1440840"/>
            <a:ext cx="5016758" cy="2159111"/>
          </a:xfrm>
          <a:prstGeom prst="rect">
            <a:avLst/>
          </a:prstGeom>
        </p:spPr>
      </p:pic>
    </p:spTree>
    <p:extLst>
      <p:ext uri="{BB962C8B-B14F-4D97-AF65-F5344CB8AC3E}">
        <p14:creationId xmlns:p14="http://schemas.microsoft.com/office/powerpoint/2010/main" val="164991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D728E-2424-F64E-908E-ED2520E1E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F38ED-0722-1E07-1F42-DB2B5725CB3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62A60CD2-B251-7D04-5994-1A823EDD3CDA}"/>
              </a:ext>
            </a:extLst>
          </p:cNvPr>
          <p:cNvSpPr txBox="1"/>
          <p:nvPr/>
        </p:nvSpPr>
        <p:spPr>
          <a:xfrm>
            <a:off x="550842" y="1421725"/>
            <a:ext cx="8042313" cy="5170646"/>
          </a:xfrm>
          <a:prstGeom prst="rect">
            <a:avLst/>
          </a:prstGeom>
          <a:noFill/>
        </p:spPr>
        <p:txBody>
          <a:bodyPr wrap="square" rtlCol="0">
            <a:spAutoFit/>
          </a:bodyPr>
          <a:lstStyle/>
          <a:p>
            <a:r>
              <a:rPr lang="en-US" sz="2400" b="1" dirty="0">
                <a:solidFill>
                  <a:srgbClr val="FF0000"/>
                </a:solidFill>
                <a:latin typeface="Courier New" panose="02070309020205020404" pitchFamily="49" charset="0"/>
                <a:cs typeface="Courier New" panose="02070309020205020404" pitchFamily="49" charset="0"/>
              </a:rPr>
              <a:t>proc sort data=out1.heart 	out=out1.heart_sorted;</a:t>
            </a:r>
          </a:p>
          <a:p>
            <a:pPr lvl="1"/>
            <a:r>
              <a:rPr lang="en-US" sz="2400" b="1" dirty="0">
                <a:solidFill>
                  <a:srgbClr val="FF0000"/>
                </a:solidFill>
                <a:latin typeface="Courier New" panose="02070309020205020404" pitchFamily="49" charset="0"/>
                <a:cs typeface="Courier New" panose="02070309020205020404" pitchFamily="49" charset="0"/>
              </a:rPr>
              <a:t>by </a:t>
            </a:r>
            <a:r>
              <a:rPr lang="en-US" sz="2400" b="1" dirty="0" err="1">
                <a:solidFill>
                  <a:srgbClr val="FF0000"/>
                </a:solidFill>
                <a:latin typeface="Courier New" panose="02070309020205020404" pitchFamily="49" charset="0"/>
                <a:cs typeface="Courier New" panose="02070309020205020404" pitchFamily="49" charset="0"/>
              </a:rPr>
              <a:t>seqnum</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solidFill>
                  <a:srgbClr val="FF0000"/>
                </a:solidFill>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a:t>
            </a:r>
            <a:r>
              <a:rPr lang="en-US" sz="2400" b="1" dirty="0">
                <a:solidFill>
                  <a:srgbClr val="FF0000"/>
                </a:solidFill>
                <a:latin typeface="Courier New" panose="02070309020205020404" pitchFamily="49" charset="0"/>
                <a:cs typeface="Courier New" panose="02070309020205020404" pitchFamily="49" charset="0"/>
              </a:rPr>
              <a:t>data=out1.heart_sorted </a:t>
            </a:r>
            <a:r>
              <a:rPr lang="en-US" sz="2400" b="1" dirty="0" err="1">
                <a:solidFill>
                  <a:srgbClr val="FF0000"/>
                </a:solidFill>
                <a:latin typeface="Courier New" panose="02070309020205020404" pitchFamily="49" charset="0"/>
                <a:cs typeface="Courier New" panose="02070309020205020404" pitchFamily="49" charset="0"/>
              </a:rPr>
              <a:t>varnum</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title2 "Contents on Sorted Data Set";</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p>
          <a:p>
            <a:endParaRPr lang="en-US" dirty="0"/>
          </a:p>
        </p:txBody>
      </p:sp>
      <p:cxnSp>
        <p:nvCxnSpPr>
          <p:cNvPr id="10" name="Straight Connector 9">
            <a:extLst>
              <a:ext uri="{FF2B5EF4-FFF2-40B4-BE49-F238E27FC236}">
                <a16:creationId xmlns:a16="http://schemas.microsoft.com/office/drawing/2014/main" id="{D10411AE-FCA5-23B3-A989-25F660F7D8C1}"/>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AED6C05-71DA-7A02-B479-4433142E5DA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928947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AF59E-349C-76F0-1427-20200FAD9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DA418-469D-B7CB-6453-8D6D81D7DCF6}"/>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12283284-1218-E04F-64C6-85C4287ACF63}"/>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8045AFF-2B14-5953-1060-04973AE5A7A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11" name="Picture 10" descr="A screenshot of a computer&#10;&#10;AI-generated content may be incorrect.">
            <a:extLst>
              <a:ext uri="{FF2B5EF4-FFF2-40B4-BE49-F238E27FC236}">
                <a16:creationId xmlns:a16="http://schemas.microsoft.com/office/drawing/2014/main" id="{882B0D55-C65C-1C9F-BF8A-F400FA4B36BF}"/>
              </a:ext>
            </a:extLst>
          </p:cNvPr>
          <p:cNvPicPr>
            <a:picLocks noChangeAspect="1"/>
          </p:cNvPicPr>
          <p:nvPr/>
        </p:nvPicPr>
        <p:blipFill>
          <a:blip r:embed="rId3"/>
          <a:stretch>
            <a:fillRect/>
          </a:stretch>
        </p:blipFill>
        <p:spPr>
          <a:xfrm>
            <a:off x="4454372" y="1868519"/>
            <a:ext cx="2581696" cy="1939837"/>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B43CE00B-0118-B89D-0BB6-ED17E9E63E41}"/>
              </a:ext>
            </a:extLst>
          </p:cNvPr>
          <p:cNvPicPr>
            <a:picLocks noChangeAspect="1"/>
          </p:cNvPicPr>
          <p:nvPr/>
        </p:nvPicPr>
        <p:blipFill>
          <a:blip r:embed="rId4"/>
          <a:stretch>
            <a:fillRect/>
          </a:stretch>
        </p:blipFill>
        <p:spPr>
          <a:xfrm>
            <a:off x="576005" y="1282842"/>
            <a:ext cx="2478522" cy="3346910"/>
          </a:xfrm>
          <a:prstGeom prst="rect">
            <a:avLst/>
          </a:prstGeom>
        </p:spPr>
      </p:pic>
      <p:sp>
        <p:nvSpPr>
          <p:cNvPr id="4" name="Arrow: Left 3">
            <a:extLst>
              <a:ext uri="{FF2B5EF4-FFF2-40B4-BE49-F238E27FC236}">
                <a16:creationId xmlns:a16="http://schemas.microsoft.com/office/drawing/2014/main" id="{C478D663-08A1-0A6F-B5D3-8617F91A193F}"/>
              </a:ext>
            </a:extLst>
          </p:cNvPr>
          <p:cNvSpPr/>
          <p:nvPr/>
        </p:nvSpPr>
        <p:spPr>
          <a:xfrm rot="20346579">
            <a:off x="2714683" y="3842690"/>
            <a:ext cx="2409375"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58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BBEE8-1C0E-6FF5-F01D-4F1D14A9E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96FA0-91F2-1BC6-7CF1-A6874B23AB10}"/>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4FDF55E0-CF3B-5A9D-C1E6-982198B3DEA0}"/>
              </a:ext>
            </a:extLst>
          </p:cNvPr>
          <p:cNvSpPr txBox="1"/>
          <p:nvPr/>
        </p:nvSpPr>
        <p:spPr>
          <a:xfrm>
            <a:off x="550842" y="1421725"/>
            <a:ext cx="8042313" cy="4893647"/>
          </a:xfrm>
          <a:prstGeom prst="rect">
            <a:avLst/>
          </a:prstGeom>
          <a:noFill/>
        </p:spPr>
        <p:txBody>
          <a:bodyPr wrap="square" rtlCol="0">
            <a:spAutoFit/>
          </a:bodyPr>
          <a:lstStyle/>
          <a:p>
            <a:r>
              <a:rPr lang="en-US" sz="2400" b="1" dirty="0">
                <a:solidFill>
                  <a:srgbClr val="FF0000"/>
                </a:solidFill>
                <a:latin typeface="Courier New" panose="02070309020205020404" pitchFamily="49" charset="0"/>
                <a:cs typeface="Courier New" panose="02070309020205020404" pitchFamily="49" charset="0"/>
              </a:rPr>
              <a:t>proc datasets library=out1 </a:t>
            </a:r>
            <a:r>
              <a:rPr lang="en-US" sz="2400" b="1" dirty="0" err="1">
                <a:solidFill>
                  <a:srgbClr val="FF0000"/>
                </a:solidFill>
                <a:latin typeface="Courier New" panose="02070309020205020404" pitchFamily="49" charset="0"/>
                <a:cs typeface="Courier New" panose="02070309020205020404" pitchFamily="49" charset="0"/>
              </a:rPr>
              <a:t>nolist</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solidFill>
                  <a:srgbClr val="FF0000"/>
                </a:solidFill>
                <a:latin typeface="Courier New" panose="02070309020205020404" pitchFamily="49" charset="0"/>
                <a:cs typeface="Courier New" panose="02070309020205020404" pitchFamily="49" charset="0"/>
              </a:rPr>
              <a:t>	modify heart;</a:t>
            </a:r>
          </a:p>
          <a:p>
            <a:r>
              <a:rPr lang="en-US" sz="2400" b="1" dirty="0">
                <a:solidFill>
                  <a:srgbClr val="FF0000"/>
                </a:solidFill>
                <a:latin typeface="Courier New" panose="02070309020205020404" pitchFamily="49" charset="0"/>
                <a:cs typeface="Courier New" panose="02070309020205020404" pitchFamily="49" charset="0"/>
              </a:rPr>
              <a:t>	index create id=(</a:t>
            </a:r>
            <a:r>
              <a:rPr lang="en-US" sz="2400" b="1" dirty="0" err="1">
                <a:solidFill>
                  <a:srgbClr val="FF0000"/>
                </a:solidFill>
                <a:latin typeface="Courier New" panose="02070309020205020404" pitchFamily="49" charset="0"/>
                <a:cs typeface="Courier New" panose="02070309020205020404" pitchFamily="49" charset="0"/>
              </a:rPr>
              <a:t>seqnum</a:t>
            </a:r>
            <a:r>
              <a:rPr lang="en-US" sz="2400" b="1" dirty="0">
                <a:solidFill>
                  <a:srgbClr val="FF0000"/>
                </a:solidFill>
                <a:latin typeface="Courier New" panose="02070309020205020404" pitchFamily="49" charset="0"/>
                <a:cs typeface="Courier New" panose="02070309020205020404" pitchFamily="49" charset="0"/>
              </a:rPr>
              <a:t> </a:t>
            </a:r>
            <a:r>
              <a:rPr lang="en-US" sz="2400" b="1" dirty="0" err="1">
                <a:solidFill>
                  <a:srgbClr val="FF0000"/>
                </a:solidFill>
                <a:latin typeface="Courier New" panose="02070309020205020404" pitchFamily="49" charset="0"/>
                <a:cs typeface="Courier New" panose="02070309020205020404" pitchFamily="49" charset="0"/>
              </a:rPr>
              <a:t>heartid</a:t>
            </a:r>
            <a:r>
              <a:rPr lang="en-US" sz="2400" b="1" dirty="0">
                <a:solidFill>
                  <a:srgbClr val="FF0000"/>
                </a:solidFill>
                <a:latin typeface="Courier New" panose="02070309020205020404" pitchFamily="49" charset="0"/>
                <a:cs typeface="Courier New" panose="02070309020205020404" pitchFamily="49" charset="0"/>
              </a:rPr>
              <a:t>) / 	</a:t>
            </a:r>
            <a:r>
              <a:rPr lang="en-US" sz="2400" b="1" dirty="0" err="1">
                <a:solidFill>
                  <a:srgbClr val="FF0000"/>
                </a:solidFill>
                <a:latin typeface="Courier New" panose="02070309020205020404" pitchFamily="49" charset="0"/>
                <a:cs typeface="Courier New" panose="02070309020205020404" pitchFamily="49" charset="0"/>
              </a:rPr>
              <a:t>nomiss</a:t>
            </a:r>
            <a:r>
              <a:rPr lang="en-US" sz="2400" b="1" dirty="0">
                <a:solidFill>
                  <a:srgbClr val="FF0000"/>
                </a:solidFill>
                <a:latin typeface="Courier New" panose="02070309020205020404" pitchFamily="49" charset="0"/>
                <a:cs typeface="Courier New" panose="02070309020205020404" pitchFamily="49" charset="0"/>
              </a:rPr>
              <a:t> unique;</a:t>
            </a:r>
          </a:p>
          <a:p>
            <a:r>
              <a:rPr lang="en-US" sz="2400" b="1" dirty="0">
                <a:solidFill>
                  <a:srgbClr val="FF0000"/>
                </a:solidFill>
                <a:latin typeface="Courier New" panose="02070309020205020404" pitchFamily="49" charset="0"/>
                <a:cs typeface="Courier New" panose="02070309020205020404" pitchFamily="49" charset="0"/>
              </a:rPr>
              <a:t>quit;</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a:t>
            </a:r>
            <a:r>
              <a:rPr lang="en-US" sz="2400" b="1" dirty="0" err="1">
                <a:latin typeface="Courier New" panose="02070309020205020404" pitchFamily="49" charset="0"/>
                <a:cs typeface="Courier New" panose="02070309020205020404" pitchFamily="49" charset="0"/>
              </a:rPr>
              <a:t>varnum</a:t>
            </a:r>
            <a:r>
              <a:rPr lang="en-US" sz="2400" b="1" dirty="0">
                <a:latin typeface="Courier New" panose="02070309020205020404" pitchFamily="49" charset="0"/>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title2 "Contents - Add Index";</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p:txBody>
      </p:sp>
      <p:cxnSp>
        <p:nvCxnSpPr>
          <p:cNvPr id="10" name="Straight Connector 9">
            <a:extLst>
              <a:ext uri="{FF2B5EF4-FFF2-40B4-BE49-F238E27FC236}">
                <a16:creationId xmlns:a16="http://schemas.microsoft.com/office/drawing/2014/main" id="{82AAFDD9-D12A-93DB-0381-DCE0B201AD8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AFBE665-9894-B071-5F14-175D4DED291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356007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Introduction</a:t>
            </a:r>
          </a:p>
        </p:txBody>
      </p:sp>
      <p:sp>
        <p:nvSpPr>
          <p:cNvPr id="6" name="TextBox 5">
            <a:extLst>
              <a:ext uri="{FF2B5EF4-FFF2-40B4-BE49-F238E27FC236}">
                <a16:creationId xmlns:a16="http://schemas.microsoft.com/office/drawing/2014/main" id="{DFF426E4-D6AC-42C6-88B5-24CB3E8A32DF}"/>
              </a:ext>
            </a:extLst>
          </p:cNvPr>
          <p:cNvSpPr txBox="1"/>
          <p:nvPr/>
        </p:nvSpPr>
        <p:spPr>
          <a:xfrm>
            <a:off x="550842" y="1618214"/>
            <a:ext cx="8042313"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t>ODS delivers what used to be printed output in many convenient forms. </a:t>
            </a:r>
          </a:p>
          <a:p>
            <a:pPr marL="457200" indent="-457200">
              <a:buFont typeface="Arial" panose="020B0604020202020204" pitchFamily="34" charset="0"/>
              <a:buChar char="•"/>
            </a:pPr>
            <a:r>
              <a:rPr lang="en-US" sz="3200" dirty="0"/>
              <a:t>SAS® packages a collection of items that come out of a procedure that most people want to see in a predefined order (aka template.) </a:t>
            </a:r>
          </a:p>
          <a:p>
            <a:pPr marL="457200" indent="-457200">
              <a:buFont typeface="Arial" panose="020B0604020202020204" pitchFamily="34" charset="0"/>
              <a:buChar char="•"/>
            </a:pPr>
            <a:r>
              <a:rPr lang="en-US" sz="3200" dirty="0"/>
              <a:t>ODS TRACE, ODS TRACE DOM, ODS OUTPUT, ODS SELECT, ODS EXCLUDE, ODS destinations, ODS print system options, and SAS metadata can help.</a:t>
            </a:r>
            <a:endParaRPr lang="en-US" dirty="0"/>
          </a:p>
        </p:txBody>
      </p:sp>
      <p:cxnSp>
        <p:nvCxnSpPr>
          <p:cNvPr id="10" name="Straight Connector 9">
            <a:extLst>
              <a:ext uri="{FF2B5EF4-FFF2-40B4-BE49-F238E27FC236}">
                <a16:creationId xmlns:a16="http://schemas.microsoft.com/office/drawing/2014/main" id="{7C2BCA43-43D7-F12C-5B7C-16DA41820C0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837CB4F-54BD-EEB0-8E7D-36C71D9F24CD}"/>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A5E99-3E27-6E33-442B-BD9060A34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8C980-9D6D-28E9-F97C-8E14CAFD1697}"/>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86273150-2AC3-47F0-B1A2-B2BAFC71981B}"/>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1AD6081-C50A-C2F6-99F9-065C18201F11}"/>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8" name="Picture 7" descr="A screenshot of a computer&#10;&#10;AI-generated content may be incorrect.">
            <a:extLst>
              <a:ext uri="{FF2B5EF4-FFF2-40B4-BE49-F238E27FC236}">
                <a16:creationId xmlns:a16="http://schemas.microsoft.com/office/drawing/2014/main" id="{B6FD2DC7-C1C9-6D6C-4C67-581C94DCF7EC}"/>
              </a:ext>
            </a:extLst>
          </p:cNvPr>
          <p:cNvPicPr>
            <a:picLocks noChangeAspect="1"/>
          </p:cNvPicPr>
          <p:nvPr/>
        </p:nvPicPr>
        <p:blipFill>
          <a:blip r:embed="rId3"/>
          <a:stretch>
            <a:fillRect/>
          </a:stretch>
        </p:blipFill>
        <p:spPr>
          <a:xfrm>
            <a:off x="550843" y="1372818"/>
            <a:ext cx="2267394" cy="3930702"/>
          </a:xfrm>
          <a:prstGeom prst="rect">
            <a:avLst/>
          </a:prstGeom>
        </p:spPr>
      </p:pic>
      <p:pic>
        <p:nvPicPr>
          <p:cNvPr id="5" name="Picture 4" descr="A white box with black text&#10;&#10;AI-generated content may be incorrect.">
            <a:extLst>
              <a:ext uri="{FF2B5EF4-FFF2-40B4-BE49-F238E27FC236}">
                <a16:creationId xmlns:a16="http://schemas.microsoft.com/office/drawing/2014/main" id="{0B6B5539-0677-1DE2-9CB1-6F84CB37C2C0}"/>
              </a:ext>
            </a:extLst>
          </p:cNvPr>
          <p:cNvPicPr>
            <a:picLocks noChangeAspect="1"/>
          </p:cNvPicPr>
          <p:nvPr/>
        </p:nvPicPr>
        <p:blipFill>
          <a:blip r:embed="rId4"/>
          <a:stretch>
            <a:fillRect/>
          </a:stretch>
        </p:blipFill>
        <p:spPr>
          <a:xfrm>
            <a:off x="4164972" y="2642743"/>
            <a:ext cx="4321585" cy="1572513"/>
          </a:xfrm>
          <a:prstGeom prst="rect">
            <a:avLst/>
          </a:prstGeom>
        </p:spPr>
      </p:pic>
      <p:sp>
        <p:nvSpPr>
          <p:cNvPr id="4" name="Arrow: Left 3">
            <a:extLst>
              <a:ext uri="{FF2B5EF4-FFF2-40B4-BE49-F238E27FC236}">
                <a16:creationId xmlns:a16="http://schemas.microsoft.com/office/drawing/2014/main" id="{842B67A0-79CF-0E2D-F51D-7094F1B65D78}"/>
              </a:ext>
            </a:extLst>
          </p:cNvPr>
          <p:cNvSpPr/>
          <p:nvPr/>
        </p:nvSpPr>
        <p:spPr>
          <a:xfrm rot="20346579">
            <a:off x="2502928" y="4406769"/>
            <a:ext cx="2409375"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46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2CCC-FBCF-C117-AF02-BC9E297E50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CB58B-7F86-1B2F-4160-67A8F158B349}"/>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95E3D088-9965-C6B3-99AF-43E9FD8F12C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FAD8984-30DD-D789-79DB-59E3DCA795E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8" name="Picture 7" descr="A screenshot of a computer&#10;&#10;AI-generated content may be incorrect.">
            <a:extLst>
              <a:ext uri="{FF2B5EF4-FFF2-40B4-BE49-F238E27FC236}">
                <a16:creationId xmlns:a16="http://schemas.microsoft.com/office/drawing/2014/main" id="{9AF4BA61-9C6F-8271-43BB-FD55BF733407}"/>
              </a:ext>
            </a:extLst>
          </p:cNvPr>
          <p:cNvPicPr>
            <a:picLocks noChangeAspect="1"/>
          </p:cNvPicPr>
          <p:nvPr/>
        </p:nvPicPr>
        <p:blipFill>
          <a:blip r:embed="rId3"/>
          <a:stretch>
            <a:fillRect/>
          </a:stretch>
        </p:blipFill>
        <p:spPr>
          <a:xfrm>
            <a:off x="550843" y="1372818"/>
            <a:ext cx="2267394" cy="3930702"/>
          </a:xfrm>
          <a:prstGeom prst="rect">
            <a:avLst/>
          </a:prstGeom>
        </p:spPr>
      </p:pic>
      <p:pic>
        <p:nvPicPr>
          <p:cNvPr id="12" name="Picture 11" descr="A close-up of a logo&#10;&#10;AI-generated content may be incorrect.">
            <a:extLst>
              <a:ext uri="{FF2B5EF4-FFF2-40B4-BE49-F238E27FC236}">
                <a16:creationId xmlns:a16="http://schemas.microsoft.com/office/drawing/2014/main" id="{48C7BE2F-774F-05E7-B682-1D3F0944D7C2}"/>
              </a:ext>
            </a:extLst>
          </p:cNvPr>
          <p:cNvPicPr>
            <a:picLocks noChangeAspect="1"/>
          </p:cNvPicPr>
          <p:nvPr/>
        </p:nvPicPr>
        <p:blipFill>
          <a:blip r:embed="rId4"/>
          <a:srcRect r="11828"/>
          <a:stretch>
            <a:fillRect/>
          </a:stretch>
        </p:blipFill>
        <p:spPr>
          <a:xfrm>
            <a:off x="3511468" y="5664157"/>
            <a:ext cx="3645087" cy="844593"/>
          </a:xfrm>
          <a:prstGeom prst="rect">
            <a:avLst/>
          </a:prstGeom>
        </p:spPr>
      </p:pic>
      <p:pic>
        <p:nvPicPr>
          <p:cNvPr id="14" name="Picture 13" descr="A close-up of a computer&#10;&#10;AI-generated content may be incorrect.">
            <a:extLst>
              <a:ext uri="{FF2B5EF4-FFF2-40B4-BE49-F238E27FC236}">
                <a16:creationId xmlns:a16="http://schemas.microsoft.com/office/drawing/2014/main" id="{E805F93A-1F57-88FB-79DC-77EB17F82262}"/>
              </a:ext>
            </a:extLst>
          </p:cNvPr>
          <p:cNvPicPr>
            <a:picLocks noChangeAspect="1"/>
          </p:cNvPicPr>
          <p:nvPr/>
        </p:nvPicPr>
        <p:blipFill>
          <a:blip r:embed="rId5"/>
          <a:srcRect r="7568"/>
          <a:stretch>
            <a:fillRect/>
          </a:stretch>
        </p:blipFill>
        <p:spPr>
          <a:xfrm>
            <a:off x="3511468" y="4537715"/>
            <a:ext cx="3645087" cy="920797"/>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2316704F-6E5E-E2E8-7FAF-B55051F77A08}"/>
              </a:ext>
            </a:extLst>
          </p:cNvPr>
          <p:cNvPicPr>
            <a:picLocks noChangeAspect="1"/>
          </p:cNvPicPr>
          <p:nvPr/>
        </p:nvPicPr>
        <p:blipFill>
          <a:blip r:embed="rId6"/>
          <a:stretch>
            <a:fillRect/>
          </a:stretch>
        </p:blipFill>
        <p:spPr>
          <a:xfrm>
            <a:off x="3511468" y="1372818"/>
            <a:ext cx="3645087" cy="2959252"/>
          </a:xfrm>
          <a:prstGeom prst="rect">
            <a:avLst/>
          </a:prstGeom>
        </p:spPr>
      </p:pic>
      <p:sp>
        <p:nvSpPr>
          <p:cNvPr id="17" name="Arrow: Left 16">
            <a:extLst>
              <a:ext uri="{FF2B5EF4-FFF2-40B4-BE49-F238E27FC236}">
                <a16:creationId xmlns:a16="http://schemas.microsoft.com/office/drawing/2014/main" id="{0CC3DFCB-3DA7-C3EB-6649-3DC0F141D038}"/>
              </a:ext>
            </a:extLst>
          </p:cNvPr>
          <p:cNvSpPr/>
          <p:nvPr/>
        </p:nvSpPr>
        <p:spPr>
          <a:xfrm rot="20346579">
            <a:off x="2625468" y="2769483"/>
            <a:ext cx="1078769"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31FE0176-F110-2D7F-B8A8-8F322312EC91}"/>
              </a:ext>
            </a:extLst>
          </p:cNvPr>
          <p:cNvSpPr/>
          <p:nvPr/>
        </p:nvSpPr>
        <p:spPr>
          <a:xfrm rot="1482203">
            <a:off x="2367134" y="4218750"/>
            <a:ext cx="1348539"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FAE81274-B72F-D954-0F6A-DF238E29DB5B}"/>
              </a:ext>
            </a:extLst>
          </p:cNvPr>
          <p:cNvSpPr/>
          <p:nvPr/>
        </p:nvSpPr>
        <p:spPr>
          <a:xfrm rot="1251930">
            <a:off x="1980739" y="5255119"/>
            <a:ext cx="1630739"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931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l="-6000" r="-6000"/>
          </a:stretch>
        </a:blipFill>
        <a:effectLst/>
      </p:bgPr>
    </p:bg>
    <p:spTree>
      <p:nvGrpSpPr>
        <p:cNvPr id="1" name="">
          <a:extLst>
            <a:ext uri="{FF2B5EF4-FFF2-40B4-BE49-F238E27FC236}">
              <a16:creationId xmlns:a16="http://schemas.microsoft.com/office/drawing/2014/main" id="{7267EAF1-BA29-8682-CFDD-72F8B0F794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50D4B-897E-1E92-7E1E-6A94861DDBDB}"/>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938E3F62-1C19-AAB0-DA35-998A9DB7237F}"/>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CE02F6-D09C-F55F-47B1-D4C1DF5A28EC}"/>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ODS SHOW, SELECT, EXCLUDE</a:t>
            </a:r>
          </a:p>
        </p:txBody>
      </p:sp>
    </p:spTree>
    <p:extLst>
      <p:ext uri="{BB962C8B-B14F-4D97-AF65-F5344CB8AC3E}">
        <p14:creationId xmlns:p14="http://schemas.microsoft.com/office/powerpoint/2010/main" val="2397333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80B3D-E9FF-D7EA-1DC2-D9E6ACE93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16A7A-8F52-B04D-ABEF-3883A258A4A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ODS SELECT</a:t>
            </a:r>
          </a:p>
        </p:txBody>
      </p:sp>
      <p:cxnSp>
        <p:nvCxnSpPr>
          <p:cNvPr id="10" name="Straight Connector 9">
            <a:extLst>
              <a:ext uri="{FF2B5EF4-FFF2-40B4-BE49-F238E27FC236}">
                <a16:creationId xmlns:a16="http://schemas.microsoft.com/office/drawing/2014/main" id="{0BDA0636-8B7B-00DD-A94E-55DFD395FAFD}"/>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75EBA8-7158-D12B-3E67-840170FC59AB}"/>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 program&#10;&#10;AI-generated content may be incorrect.">
            <a:extLst>
              <a:ext uri="{FF2B5EF4-FFF2-40B4-BE49-F238E27FC236}">
                <a16:creationId xmlns:a16="http://schemas.microsoft.com/office/drawing/2014/main" id="{3639C41B-A26C-94FE-76DD-36C05BC0B74C}"/>
              </a:ext>
            </a:extLst>
          </p:cNvPr>
          <p:cNvPicPr>
            <a:picLocks noChangeAspect="1"/>
          </p:cNvPicPr>
          <p:nvPr/>
        </p:nvPicPr>
        <p:blipFill>
          <a:blip r:embed="rId3"/>
          <a:srcRect t="38138"/>
          <a:stretch>
            <a:fillRect/>
          </a:stretch>
        </p:blipFill>
        <p:spPr>
          <a:xfrm>
            <a:off x="4491161" y="1475783"/>
            <a:ext cx="4101995" cy="1796053"/>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828EE60-9B0F-FC13-8248-EE8FBB3D4AAD}"/>
              </a:ext>
            </a:extLst>
          </p:cNvPr>
          <p:cNvPicPr>
            <a:picLocks noChangeAspect="1"/>
          </p:cNvPicPr>
          <p:nvPr/>
        </p:nvPicPr>
        <p:blipFill>
          <a:blip r:embed="rId4"/>
          <a:stretch>
            <a:fillRect/>
          </a:stretch>
        </p:blipFill>
        <p:spPr>
          <a:xfrm>
            <a:off x="589965" y="3358155"/>
            <a:ext cx="8003191" cy="304565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29F13E3-E051-042F-0DD1-2441440C8774}"/>
              </a:ext>
            </a:extLst>
          </p:cNvPr>
          <p:cNvPicPr>
            <a:picLocks noChangeAspect="1"/>
          </p:cNvPicPr>
          <p:nvPr/>
        </p:nvPicPr>
        <p:blipFill>
          <a:blip r:embed="rId5"/>
          <a:stretch>
            <a:fillRect/>
          </a:stretch>
        </p:blipFill>
        <p:spPr>
          <a:xfrm>
            <a:off x="550843" y="1439577"/>
            <a:ext cx="2492395" cy="1745941"/>
          </a:xfrm>
          <a:prstGeom prst="rect">
            <a:avLst/>
          </a:prstGeom>
        </p:spPr>
      </p:pic>
    </p:spTree>
    <p:extLst>
      <p:ext uri="{BB962C8B-B14F-4D97-AF65-F5344CB8AC3E}">
        <p14:creationId xmlns:p14="http://schemas.microsoft.com/office/powerpoint/2010/main" val="789976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9926-C407-E68A-872A-1314CBAA4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C8BB9-BAED-FC84-385A-8271FD414D4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ODS SELECT, EXCLUDE, SHOW</a:t>
            </a:r>
          </a:p>
        </p:txBody>
      </p:sp>
      <p:cxnSp>
        <p:nvCxnSpPr>
          <p:cNvPr id="10" name="Straight Connector 9">
            <a:extLst>
              <a:ext uri="{FF2B5EF4-FFF2-40B4-BE49-F238E27FC236}">
                <a16:creationId xmlns:a16="http://schemas.microsoft.com/office/drawing/2014/main" id="{C00303CE-8AF2-7311-DDE3-0CA78EC7496E}"/>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F44EEAA-A559-F629-BDBC-72B37BED393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 program&#10;&#10;AI-generated content may be incorrect.">
            <a:extLst>
              <a:ext uri="{FF2B5EF4-FFF2-40B4-BE49-F238E27FC236}">
                <a16:creationId xmlns:a16="http://schemas.microsoft.com/office/drawing/2014/main" id="{FF5B4A1D-C63D-4EBF-FDBA-084D7A07C84F}"/>
              </a:ext>
            </a:extLst>
          </p:cNvPr>
          <p:cNvPicPr>
            <a:picLocks noChangeAspect="1"/>
          </p:cNvPicPr>
          <p:nvPr/>
        </p:nvPicPr>
        <p:blipFill>
          <a:blip r:embed="rId3"/>
          <a:srcRect t="38138"/>
          <a:stretch>
            <a:fillRect/>
          </a:stretch>
        </p:blipFill>
        <p:spPr>
          <a:xfrm>
            <a:off x="3773271" y="3568815"/>
            <a:ext cx="4819885" cy="211038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8A7A6B3E-BE25-55F7-848D-23969F4D68C9}"/>
              </a:ext>
            </a:extLst>
          </p:cNvPr>
          <p:cNvPicPr>
            <a:picLocks noChangeAspect="1"/>
          </p:cNvPicPr>
          <p:nvPr/>
        </p:nvPicPr>
        <p:blipFill>
          <a:blip r:embed="rId4"/>
          <a:srcRect r="10521"/>
          <a:stretch>
            <a:fillRect/>
          </a:stretch>
        </p:blipFill>
        <p:spPr>
          <a:xfrm>
            <a:off x="550844" y="1534727"/>
            <a:ext cx="3744347" cy="159248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C1ECB45-AE82-C6F0-3B90-B2EF1A39165B}"/>
              </a:ext>
            </a:extLst>
          </p:cNvPr>
          <p:cNvPicPr>
            <a:picLocks noChangeAspect="1"/>
          </p:cNvPicPr>
          <p:nvPr/>
        </p:nvPicPr>
        <p:blipFill>
          <a:blip r:embed="rId5"/>
          <a:stretch>
            <a:fillRect/>
          </a:stretch>
        </p:blipFill>
        <p:spPr>
          <a:xfrm>
            <a:off x="550843" y="3532609"/>
            <a:ext cx="3012645" cy="2110380"/>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F8E44BB3-4FD2-6A68-A4FD-8722C7739646}"/>
              </a:ext>
            </a:extLst>
          </p:cNvPr>
          <p:cNvPicPr>
            <a:picLocks noChangeAspect="1"/>
          </p:cNvPicPr>
          <p:nvPr/>
        </p:nvPicPr>
        <p:blipFill>
          <a:blip r:embed="rId6"/>
          <a:stretch>
            <a:fillRect/>
          </a:stretch>
        </p:blipFill>
        <p:spPr>
          <a:xfrm>
            <a:off x="4456209" y="1534727"/>
            <a:ext cx="4136947" cy="1592483"/>
          </a:xfrm>
          <a:prstGeom prst="rect">
            <a:avLst/>
          </a:prstGeom>
        </p:spPr>
      </p:pic>
    </p:spTree>
    <p:extLst>
      <p:ext uri="{BB962C8B-B14F-4D97-AF65-F5344CB8AC3E}">
        <p14:creationId xmlns:p14="http://schemas.microsoft.com/office/powerpoint/2010/main" val="244390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l="-6000" r="-6000"/>
          </a:stretch>
        </a:blipFill>
        <a:effectLst/>
      </p:bgPr>
    </p:bg>
    <p:spTree>
      <p:nvGrpSpPr>
        <p:cNvPr id="1" name="">
          <a:extLst>
            <a:ext uri="{FF2B5EF4-FFF2-40B4-BE49-F238E27FC236}">
              <a16:creationId xmlns:a16="http://schemas.microsoft.com/office/drawing/2014/main" id="{7BDBAD5E-A94D-2308-84BF-7A1444C541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4D1881-4785-C1FD-23AE-96FD9A769BA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BEC59AC3-1630-874F-4515-2944456BDBA2}"/>
              </a:ext>
            </a:extLst>
          </p:cNvPr>
          <p:cNvSpPr/>
          <p:nvPr/>
        </p:nvSpPr>
        <p:spPr>
          <a:xfrm>
            <a:off x="0" y="5604641"/>
            <a:ext cx="9144000" cy="122070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F953D0-0225-FD03-5090-BEBE14CD6F2D}"/>
              </a:ext>
            </a:extLst>
          </p:cNvPr>
          <p:cNvSpPr txBox="1"/>
          <p:nvPr/>
        </p:nvSpPr>
        <p:spPr>
          <a:xfrm>
            <a:off x="195942" y="5801423"/>
            <a:ext cx="8752115" cy="707886"/>
          </a:xfrm>
          <a:prstGeom prst="rect">
            <a:avLst/>
          </a:prstGeom>
          <a:noFill/>
        </p:spPr>
        <p:txBody>
          <a:bodyPr wrap="square" rtlCol="0">
            <a:spAutoFit/>
          </a:bodyPr>
          <a:lstStyle/>
          <a:p>
            <a:pPr algn="ctr"/>
            <a:r>
              <a:rPr lang="en-US" sz="4000" b="1" dirty="0">
                <a:solidFill>
                  <a:schemeClr val="bg1"/>
                </a:solidFill>
              </a:rPr>
              <a:t>Harvesting your ODS Output Objects</a:t>
            </a:r>
          </a:p>
        </p:txBody>
      </p:sp>
    </p:spTree>
    <p:extLst>
      <p:ext uri="{BB962C8B-B14F-4D97-AF65-F5344CB8AC3E}">
        <p14:creationId xmlns:p14="http://schemas.microsoft.com/office/powerpoint/2010/main" val="2499493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5075E-47E4-1AF8-F8DD-88A13DCB7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38663-6AB2-63FB-6588-EEF0257498B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60FCA028-69FA-C777-870F-416EB6A6980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91506D0-CD30-A2A9-31FA-A532D359D83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9FA00051-B8E3-6BD4-C4F1-AF607278C8F9}"/>
              </a:ext>
            </a:extLst>
          </p:cNvPr>
          <p:cNvSpPr txBox="1"/>
          <p:nvPr/>
        </p:nvSpPr>
        <p:spPr>
          <a:xfrm>
            <a:off x="550842" y="1421725"/>
            <a:ext cx="8042313" cy="4524315"/>
          </a:xfrm>
          <a:prstGeom prst="rect">
            <a:avLst/>
          </a:prstGeom>
          <a:noFill/>
        </p:spPr>
        <p:txBody>
          <a:bodyPr wrap="square" rtlCol="0">
            <a:spAutoFit/>
          </a:bodyPr>
          <a:lstStyle/>
          <a:p>
            <a:r>
              <a:rPr lang="en-US" sz="2400" b="1" dirty="0" err="1">
                <a:solidFill>
                  <a:srgbClr val="FF0000"/>
                </a:solidFill>
                <a:latin typeface="Courier New" panose="02070309020205020404" pitchFamily="49" charset="0"/>
                <a:cs typeface="Courier New" panose="02070309020205020404" pitchFamily="49" charset="0"/>
              </a:rPr>
              <a:t>ods</a:t>
            </a:r>
            <a:r>
              <a:rPr lang="en-US" sz="2400" b="1" dirty="0">
                <a:solidFill>
                  <a:srgbClr val="FF0000"/>
                </a:solidFill>
                <a:latin typeface="Courier New" panose="02070309020205020404" pitchFamily="49" charset="0"/>
                <a:cs typeface="Courier New" panose="02070309020205020404" pitchFamily="49" charset="0"/>
              </a:rPr>
              <a:t> output </a:t>
            </a:r>
          </a:p>
          <a:p>
            <a:r>
              <a:rPr lang="en-US" sz="2400" b="1" dirty="0">
                <a:solidFill>
                  <a:srgbClr val="FF0000"/>
                </a:solidFill>
                <a:latin typeface="Courier New" panose="02070309020205020404" pitchFamily="49" charset="0"/>
                <a:cs typeface="Courier New" panose="02070309020205020404" pitchFamily="49" charset="0"/>
              </a:rPr>
              <a:t>	attributes=attributes1 	</a:t>
            </a:r>
            <a:r>
              <a:rPr lang="en-US" sz="2400" b="1" dirty="0" err="1">
                <a:solidFill>
                  <a:srgbClr val="FF0000"/>
                </a:solidFill>
                <a:latin typeface="Courier New" panose="02070309020205020404" pitchFamily="49" charset="0"/>
                <a:cs typeface="Courier New" panose="02070309020205020404" pitchFamily="49" charset="0"/>
              </a:rPr>
              <a:t>enginehost</a:t>
            </a:r>
            <a:r>
              <a:rPr lang="en-US" sz="2400" b="1" dirty="0">
                <a:solidFill>
                  <a:srgbClr val="FF0000"/>
                </a:solidFill>
                <a:latin typeface="Courier New" panose="02070309020205020404" pitchFamily="49" charset="0"/>
                <a:cs typeface="Courier New" panose="02070309020205020404" pitchFamily="49" charset="0"/>
              </a:rPr>
              <a:t>=enginehost1 	variables=variables1;</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order=collate;</a:t>
            </a:r>
          </a:p>
          <a:p>
            <a:r>
              <a:rPr lang="en-US" sz="2400" b="1" dirty="0">
                <a:latin typeface="Courier New" panose="02070309020205020404" pitchFamily="49" charset="0"/>
                <a:cs typeface="Courier New" panose="02070309020205020404" pitchFamily="49" charset="0"/>
              </a:rPr>
              <a:t>title2 "Collate contents with ODS OUTPUT objects";</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solidFill>
                  <a:srgbClr val="FF0000"/>
                </a:solidFill>
                <a:latin typeface="Courier New" panose="02070309020205020404" pitchFamily="49" charset="0"/>
                <a:cs typeface="Courier New" panose="02070309020205020404" pitchFamily="49" charset="0"/>
              </a:rPr>
              <a:t>ods</a:t>
            </a:r>
            <a:r>
              <a:rPr lang="en-US" sz="2400" b="1" dirty="0">
                <a:solidFill>
                  <a:srgbClr val="FF0000"/>
                </a:solidFill>
                <a:latin typeface="Courier New" panose="02070309020205020404" pitchFamily="49" charset="0"/>
                <a:cs typeface="Courier New" panose="02070309020205020404" pitchFamily="49" charset="0"/>
              </a:rPr>
              <a:t> output close;</a:t>
            </a:r>
            <a:endParaRPr lang="en-US" dirty="0">
              <a:solidFill>
                <a:srgbClr val="FF0000"/>
              </a:solidFill>
            </a:endParaRPr>
          </a:p>
        </p:txBody>
      </p:sp>
    </p:spTree>
    <p:extLst>
      <p:ext uri="{BB962C8B-B14F-4D97-AF65-F5344CB8AC3E}">
        <p14:creationId xmlns:p14="http://schemas.microsoft.com/office/powerpoint/2010/main" val="3192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6121-0213-3561-3D14-B31E03668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8E46E-DB9F-BE1A-214B-0F0CBDD5624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2D803F67-C526-ADFE-E5CA-AED3DAA8C371}"/>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670B8DE-7541-BAD7-8535-165E7ED4A47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screenshot of a computer&#10;&#10;AI-generated content may be incorrect.">
            <a:extLst>
              <a:ext uri="{FF2B5EF4-FFF2-40B4-BE49-F238E27FC236}">
                <a16:creationId xmlns:a16="http://schemas.microsoft.com/office/drawing/2014/main" id="{4C05DBE7-697F-8A5A-F247-FF15C843C1A6}"/>
              </a:ext>
            </a:extLst>
          </p:cNvPr>
          <p:cNvPicPr>
            <a:picLocks noChangeAspect="1"/>
          </p:cNvPicPr>
          <p:nvPr/>
        </p:nvPicPr>
        <p:blipFill>
          <a:blip r:embed="rId3"/>
          <a:srcRect r="22508"/>
          <a:stretch>
            <a:fillRect/>
          </a:stretch>
        </p:blipFill>
        <p:spPr>
          <a:xfrm>
            <a:off x="550842" y="2792845"/>
            <a:ext cx="4957589" cy="3203557"/>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20583708-4069-E972-452C-738C54B27652}"/>
              </a:ext>
            </a:extLst>
          </p:cNvPr>
          <p:cNvPicPr>
            <a:picLocks noChangeAspect="1"/>
          </p:cNvPicPr>
          <p:nvPr/>
        </p:nvPicPr>
        <p:blipFill>
          <a:blip r:embed="rId4"/>
          <a:srcRect b="11695"/>
          <a:stretch>
            <a:fillRect/>
          </a:stretch>
        </p:blipFill>
        <p:spPr>
          <a:xfrm>
            <a:off x="5764838" y="1419368"/>
            <a:ext cx="2883048" cy="4577034"/>
          </a:xfrm>
          <a:prstGeom prst="rect">
            <a:avLst/>
          </a:prstGeom>
        </p:spPr>
      </p:pic>
      <p:sp>
        <p:nvSpPr>
          <p:cNvPr id="9" name="TextBox 8">
            <a:extLst>
              <a:ext uri="{FF2B5EF4-FFF2-40B4-BE49-F238E27FC236}">
                <a16:creationId xmlns:a16="http://schemas.microsoft.com/office/drawing/2014/main" id="{87394B8C-A789-569B-0CA7-17B334FC10DF}"/>
              </a:ext>
            </a:extLst>
          </p:cNvPr>
          <p:cNvSpPr txBox="1"/>
          <p:nvPr/>
        </p:nvSpPr>
        <p:spPr>
          <a:xfrm>
            <a:off x="550843" y="1562832"/>
            <a:ext cx="4957589" cy="923330"/>
          </a:xfrm>
          <a:prstGeom prst="rect">
            <a:avLst/>
          </a:prstGeom>
          <a:noFill/>
        </p:spPr>
        <p:txBody>
          <a:bodyPr wrap="square" rtlCol="0">
            <a:spAutoFit/>
          </a:bodyPr>
          <a:lstStyle/>
          <a:p>
            <a:pPr algn="ctr"/>
            <a:r>
              <a:rPr lang="en-US" b="1" dirty="0"/>
              <a:t>What you see in the Results Window </a:t>
            </a:r>
          </a:p>
          <a:p>
            <a:pPr algn="ctr"/>
            <a:r>
              <a:rPr lang="en-US" b="1" dirty="0"/>
              <a:t>(ODS outputs) and SAS libraries </a:t>
            </a:r>
          </a:p>
          <a:p>
            <a:pPr algn="ctr"/>
            <a:r>
              <a:rPr lang="en-US" b="1" dirty="0"/>
              <a:t>(for example WORK) is NOT the same.</a:t>
            </a:r>
          </a:p>
        </p:txBody>
      </p:sp>
    </p:spTree>
    <p:extLst>
      <p:ext uri="{BB962C8B-B14F-4D97-AF65-F5344CB8AC3E}">
        <p14:creationId xmlns:p14="http://schemas.microsoft.com/office/powerpoint/2010/main" val="515877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7BB2-C9D6-7D10-A9B7-302177D32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44CE3-6A2D-1E05-6A84-43527C5A1A6F}"/>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11B9823D-0A2B-8736-9D71-1FC12FA8780D}"/>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AA78959-6F9B-5DA6-B2C7-1D49666DDA1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9" name="Picture 8" descr="A screenshot of a data&#10;&#10;AI-generated content may be incorrect.">
            <a:extLst>
              <a:ext uri="{FF2B5EF4-FFF2-40B4-BE49-F238E27FC236}">
                <a16:creationId xmlns:a16="http://schemas.microsoft.com/office/drawing/2014/main" id="{65038F3E-3343-4FCB-8701-171E74B68C0E}"/>
              </a:ext>
            </a:extLst>
          </p:cNvPr>
          <p:cNvPicPr>
            <a:picLocks noChangeAspect="1"/>
          </p:cNvPicPr>
          <p:nvPr/>
        </p:nvPicPr>
        <p:blipFill>
          <a:blip r:embed="rId3"/>
          <a:stretch>
            <a:fillRect/>
          </a:stretch>
        </p:blipFill>
        <p:spPr>
          <a:xfrm>
            <a:off x="4832152" y="3350525"/>
            <a:ext cx="3854648" cy="1625684"/>
          </a:xfrm>
          <a:prstGeom prst="rect">
            <a:avLst/>
          </a:prstGeom>
        </p:spPr>
      </p:pic>
      <p:sp>
        <p:nvSpPr>
          <p:cNvPr id="13" name="TextBox 12">
            <a:extLst>
              <a:ext uri="{FF2B5EF4-FFF2-40B4-BE49-F238E27FC236}">
                <a16:creationId xmlns:a16="http://schemas.microsoft.com/office/drawing/2014/main" id="{7EC08966-B216-1C96-BBFC-BE3D4007A1A8}"/>
              </a:ext>
            </a:extLst>
          </p:cNvPr>
          <p:cNvSpPr txBox="1"/>
          <p:nvPr/>
        </p:nvSpPr>
        <p:spPr>
          <a:xfrm>
            <a:off x="5313212" y="2363077"/>
            <a:ext cx="2705239" cy="830997"/>
          </a:xfrm>
          <a:prstGeom prst="rect">
            <a:avLst/>
          </a:prstGeom>
          <a:noFill/>
        </p:spPr>
        <p:txBody>
          <a:bodyPr wrap="square" rtlCol="0">
            <a:spAutoFit/>
          </a:bodyPr>
          <a:lstStyle/>
          <a:p>
            <a:pPr algn="ctr"/>
            <a:r>
              <a:rPr lang="en-US" sz="2400" b="1" dirty="0"/>
              <a:t>Test Print 5 Observations</a:t>
            </a:r>
          </a:p>
        </p:txBody>
      </p:sp>
      <p:sp>
        <p:nvSpPr>
          <p:cNvPr id="14" name="TextBox 13">
            <a:extLst>
              <a:ext uri="{FF2B5EF4-FFF2-40B4-BE49-F238E27FC236}">
                <a16:creationId xmlns:a16="http://schemas.microsoft.com/office/drawing/2014/main" id="{AAF76184-7260-3D09-4538-F74C8CFF4712}"/>
              </a:ext>
            </a:extLst>
          </p:cNvPr>
          <p:cNvSpPr txBox="1"/>
          <p:nvPr/>
        </p:nvSpPr>
        <p:spPr>
          <a:xfrm>
            <a:off x="1965278" y="1709442"/>
            <a:ext cx="1522816" cy="461665"/>
          </a:xfrm>
          <a:prstGeom prst="rect">
            <a:avLst/>
          </a:prstGeom>
          <a:noFill/>
        </p:spPr>
        <p:txBody>
          <a:bodyPr wrap="square" rtlCol="0">
            <a:spAutoFit/>
          </a:bodyPr>
          <a:lstStyle/>
          <a:p>
            <a:pPr algn="ctr"/>
            <a:r>
              <a:rPr lang="en-US" sz="2400" b="1" dirty="0"/>
              <a:t>Contents</a:t>
            </a:r>
          </a:p>
        </p:txBody>
      </p:sp>
      <p:pic>
        <p:nvPicPr>
          <p:cNvPr id="16" name="Picture 15" descr="A table with numbers and letters&#10;&#10;AI-generated content may be incorrect.">
            <a:extLst>
              <a:ext uri="{FF2B5EF4-FFF2-40B4-BE49-F238E27FC236}">
                <a16:creationId xmlns:a16="http://schemas.microsoft.com/office/drawing/2014/main" id="{ECA63009-B9F0-AAF4-30C3-2CE690C512E5}"/>
              </a:ext>
            </a:extLst>
          </p:cNvPr>
          <p:cNvPicPr>
            <a:picLocks noChangeAspect="1"/>
          </p:cNvPicPr>
          <p:nvPr/>
        </p:nvPicPr>
        <p:blipFill>
          <a:blip r:embed="rId4"/>
          <a:stretch>
            <a:fillRect/>
          </a:stretch>
        </p:blipFill>
        <p:spPr>
          <a:xfrm>
            <a:off x="972060" y="2363077"/>
            <a:ext cx="3339789" cy="1964115"/>
          </a:xfrm>
          <a:prstGeom prst="rect">
            <a:avLst/>
          </a:prstGeom>
        </p:spPr>
      </p:pic>
    </p:spTree>
    <p:extLst>
      <p:ext uri="{BB962C8B-B14F-4D97-AF65-F5344CB8AC3E}">
        <p14:creationId xmlns:p14="http://schemas.microsoft.com/office/powerpoint/2010/main" val="359929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43DE-69B6-375D-0B76-DC7837B2C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E50AB-552C-8DCA-E078-3C9A6CF12A0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F76D362F-0930-2314-7062-7270D89F7E9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BCB49AC-0B66-6937-3036-255F67A2E97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FD1B8FC3-DBB8-BFEE-C790-F28C6FF55235}"/>
              </a:ext>
            </a:extLst>
          </p:cNvPr>
          <p:cNvSpPr txBox="1"/>
          <p:nvPr/>
        </p:nvSpPr>
        <p:spPr>
          <a:xfrm>
            <a:off x="4229314" y="3581840"/>
            <a:ext cx="2705239" cy="830997"/>
          </a:xfrm>
          <a:prstGeom prst="rect">
            <a:avLst/>
          </a:prstGeom>
          <a:noFill/>
        </p:spPr>
        <p:txBody>
          <a:bodyPr wrap="square" rtlCol="0">
            <a:spAutoFit/>
          </a:bodyPr>
          <a:lstStyle/>
          <a:p>
            <a:pPr algn="ctr"/>
            <a:r>
              <a:rPr lang="en-US" sz="2400" b="1" dirty="0"/>
              <a:t>Test Print 5 Observations</a:t>
            </a:r>
          </a:p>
        </p:txBody>
      </p:sp>
      <p:sp>
        <p:nvSpPr>
          <p:cNvPr id="5" name="TextBox 4">
            <a:extLst>
              <a:ext uri="{FF2B5EF4-FFF2-40B4-BE49-F238E27FC236}">
                <a16:creationId xmlns:a16="http://schemas.microsoft.com/office/drawing/2014/main" id="{F830CBF0-75CF-9AF3-E7EF-2BB99311BF2A}"/>
              </a:ext>
            </a:extLst>
          </p:cNvPr>
          <p:cNvSpPr txBox="1"/>
          <p:nvPr/>
        </p:nvSpPr>
        <p:spPr>
          <a:xfrm>
            <a:off x="533193" y="1387337"/>
            <a:ext cx="2705239" cy="461665"/>
          </a:xfrm>
          <a:prstGeom prst="rect">
            <a:avLst/>
          </a:prstGeom>
          <a:noFill/>
        </p:spPr>
        <p:txBody>
          <a:bodyPr wrap="square" rtlCol="0">
            <a:spAutoFit/>
          </a:bodyPr>
          <a:lstStyle/>
          <a:p>
            <a:pPr algn="ctr"/>
            <a:r>
              <a:rPr lang="en-US" sz="2400" b="1" dirty="0"/>
              <a:t>Contents</a:t>
            </a:r>
          </a:p>
        </p:txBody>
      </p:sp>
      <p:pic>
        <p:nvPicPr>
          <p:cNvPr id="7" name="Picture 6" descr="A table with numbers and letters&#10;&#10;AI-generated content may be incorrect.">
            <a:extLst>
              <a:ext uri="{FF2B5EF4-FFF2-40B4-BE49-F238E27FC236}">
                <a16:creationId xmlns:a16="http://schemas.microsoft.com/office/drawing/2014/main" id="{B4004C2D-D79B-50C1-6969-BD5FD0292A1B}"/>
              </a:ext>
            </a:extLst>
          </p:cNvPr>
          <p:cNvPicPr>
            <a:picLocks noChangeAspect="1"/>
          </p:cNvPicPr>
          <p:nvPr/>
        </p:nvPicPr>
        <p:blipFill>
          <a:blip r:embed="rId3"/>
          <a:stretch>
            <a:fillRect/>
          </a:stretch>
        </p:blipFill>
        <p:spPr>
          <a:xfrm>
            <a:off x="533193" y="1873468"/>
            <a:ext cx="2692538" cy="2368672"/>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12FAE64-0ECD-E186-9C2C-4220C635DF2F}"/>
              </a:ext>
            </a:extLst>
          </p:cNvPr>
          <p:cNvPicPr>
            <a:picLocks noChangeAspect="1"/>
          </p:cNvPicPr>
          <p:nvPr/>
        </p:nvPicPr>
        <p:blipFill>
          <a:blip r:embed="rId4"/>
          <a:stretch>
            <a:fillRect/>
          </a:stretch>
        </p:blipFill>
        <p:spPr>
          <a:xfrm>
            <a:off x="2305166" y="4583535"/>
            <a:ext cx="6553537" cy="1562180"/>
          </a:xfrm>
          <a:prstGeom prst="rect">
            <a:avLst/>
          </a:prstGeom>
        </p:spPr>
      </p:pic>
    </p:spTree>
    <p:extLst>
      <p:ext uri="{BB962C8B-B14F-4D97-AF65-F5344CB8AC3E}">
        <p14:creationId xmlns:p14="http://schemas.microsoft.com/office/powerpoint/2010/main" val="194700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23000" b="-23000"/>
          </a:stretch>
        </a:blipFill>
        <a:effectLst/>
      </p:bgPr>
    </p:bg>
    <p:spTree>
      <p:nvGrpSpPr>
        <p:cNvPr id="1" name="">
          <a:extLst>
            <a:ext uri="{FF2B5EF4-FFF2-40B4-BE49-F238E27FC236}">
              <a16:creationId xmlns:a16="http://schemas.microsoft.com/office/drawing/2014/main" id="{B8ADFEAF-56B5-E9BD-5C7F-F9D674B64C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158326-0F7B-DF9D-4920-9472D3CC482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7" name="Rectangle 6">
            <a:extLst>
              <a:ext uri="{FF2B5EF4-FFF2-40B4-BE49-F238E27FC236}">
                <a16:creationId xmlns:a16="http://schemas.microsoft.com/office/drawing/2014/main" id="{605831A8-5CE8-20CB-3CF5-80A12F00F25B}"/>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DF2BFC-9A88-F992-774F-2148609CBD0E}"/>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Creating a Test Data Set</a:t>
            </a:r>
          </a:p>
        </p:txBody>
      </p:sp>
    </p:spTree>
    <p:extLst>
      <p:ext uri="{BB962C8B-B14F-4D97-AF65-F5344CB8AC3E}">
        <p14:creationId xmlns:p14="http://schemas.microsoft.com/office/powerpoint/2010/main" val="1977328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3C0D6-4F4C-E112-DB94-13E96ED4E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7BFC6-2D7A-1ABC-0DC5-BC35D10354C8}"/>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F9D8A84A-8614-3138-D169-56B184F9758A}"/>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A316F00-2DCE-7F87-4C4C-D3F1520C0E0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7" name="Picture 6" descr="A table with numbers and letters&#10;&#10;AI-generated content may be incorrect.">
            <a:extLst>
              <a:ext uri="{FF2B5EF4-FFF2-40B4-BE49-F238E27FC236}">
                <a16:creationId xmlns:a16="http://schemas.microsoft.com/office/drawing/2014/main" id="{0415B075-2C66-0E3C-7951-FD7CF58DF313}"/>
              </a:ext>
            </a:extLst>
          </p:cNvPr>
          <p:cNvPicPr>
            <a:picLocks noChangeAspect="1"/>
          </p:cNvPicPr>
          <p:nvPr/>
        </p:nvPicPr>
        <p:blipFill>
          <a:blip r:embed="rId3"/>
          <a:stretch>
            <a:fillRect/>
          </a:stretch>
        </p:blipFill>
        <p:spPr>
          <a:xfrm>
            <a:off x="550843" y="2082973"/>
            <a:ext cx="2705239" cy="2311519"/>
          </a:xfrm>
          <a:prstGeom prst="rect">
            <a:avLst/>
          </a:prstGeom>
        </p:spPr>
      </p:pic>
      <p:pic>
        <p:nvPicPr>
          <p:cNvPr id="12" name="Picture 11" descr="A screenshot of a table&#10;&#10;AI-generated content may be incorrect.">
            <a:extLst>
              <a:ext uri="{FF2B5EF4-FFF2-40B4-BE49-F238E27FC236}">
                <a16:creationId xmlns:a16="http://schemas.microsoft.com/office/drawing/2014/main" id="{F6E606FC-3CFA-8406-DD31-DFE508DE060D}"/>
              </a:ext>
            </a:extLst>
          </p:cNvPr>
          <p:cNvPicPr>
            <a:picLocks noChangeAspect="1"/>
          </p:cNvPicPr>
          <p:nvPr/>
        </p:nvPicPr>
        <p:blipFill>
          <a:blip r:embed="rId4"/>
          <a:stretch>
            <a:fillRect/>
          </a:stretch>
        </p:blipFill>
        <p:spPr>
          <a:xfrm>
            <a:off x="3498972" y="3429000"/>
            <a:ext cx="5094184" cy="1825537"/>
          </a:xfrm>
          <a:prstGeom prst="rect">
            <a:avLst/>
          </a:prstGeom>
        </p:spPr>
      </p:pic>
      <p:sp>
        <p:nvSpPr>
          <p:cNvPr id="4" name="TextBox 3">
            <a:extLst>
              <a:ext uri="{FF2B5EF4-FFF2-40B4-BE49-F238E27FC236}">
                <a16:creationId xmlns:a16="http://schemas.microsoft.com/office/drawing/2014/main" id="{38B8198B-FCBB-69F6-FA87-A510D6A36CB4}"/>
              </a:ext>
            </a:extLst>
          </p:cNvPr>
          <p:cNvSpPr txBox="1"/>
          <p:nvPr/>
        </p:nvSpPr>
        <p:spPr>
          <a:xfrm>
            <a:off x="550843" y="1555845"/>
            <a:ext cx="2705239" cy="461665"/>
          </a:xfrm>
          <a:prstGeom prst="rect">
            <a:avLst/>
          </a:prstGeom>
          <a:noFill/>
        </p:spPr>
        <p:txBody>
          <a:bodyPr wrap="square" rtlCol="0">
            <a:spAutoFit/>
          </a:bodyPr>
          <a:lstStyle/>
          <a:p>
            <a:pPr algn="ctr"/>
            <a:r>
              <a:rPr lang="en-US" sz="2400" b="1" dirty="0"/>
              <a:t>Contents</a:t>
            </a:r>
          </a:p>
        </p:txBody>
      </p:sp>
      <p:sp>
        <p:nvSpPr>
          <p:cNvPr id="5" name="TextBox 4">
            <a:extLst>
              <a:ext uri="{FF2B5EF4-FFF2-40B4-BE49-F238E27FC236}">
                <a16:creationId xmlns:a16="http://schemas.microsoft.com/office/drawing/2014/main" id="{02E3A18C-ED7A-EFC3-C13B-E7BD0A125682}"/>
              </a:ext>
            </a:extLst>
          </p:cNvPr>
          <p:cNvSpPr txBox="1"/>
          <p:nvPr/>
        </p:nvSpPr>
        <p:spPr>
          <a:xfrm>
            <a:off x="4535300" y="2543736"/>
            <a:ext cx="2705239" cy="830997"/>
          </a:xfrm>
          <a:prstGeom prst="rect">
            <a:avLst/>
          </a:prstGeom>
          <a:noFill/>
        </p:spPr>
        <p:txBody>
          <a:bodyPr wrap="square" rtlCol="0">
            <a:spAutoFit/>
          </a:bodyPr>
          <a:lstStyle/>
          <a:p>
            <a:pPr algn="ctr"/>
            <a:r>
              <a:rPr lang="en-US" sz="2400" b="1" dirty="0"/>
              <a:t>Test Print 5 Observations</a:t>
            </a:r>
          </a:p>
        </p:txBody>
      </p:sp>
    </p:spTree>
    <p:extLst>
      <p:ext uri="{BB962C8B-B14F-4D97-AF65-F5344CB8AC3E}">
        <p14:creationId xmlns:p14="http://schemas.microsoft.com/office/powerpoint/2010/main" val="2746684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6000" r="-16000"/>
          </a:stretch>
        </a:blipFill>
        <a:effectLst/>
      </p:bgPr>
    </p:bg>
    <p:spTree>
      <p:nvGrpSpPr>
        <p:cNvPr id="1" name="">
          <a:extLst>
            <a:ext uri="{FF2B5EF4-FFF2-40B4-BE49-F238E27FC236}">
              <a16:creationId xmlns:a16="http://schemas.microsoft.com/office/drawing/2014/main" id="{18E08D5E-F408-EC29-D3FA-908FCA841E8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EC12704-11F0-8F0A-4FE4-E1FE2672DFBF}"/>
              </a:ext>
            </a:extLst>
          </p:cNvPr>
          <p:cNvSpPr/>
          <p:nvPr/>
        </p:nvSpPr>
        <p:spPr>
          <a:xfrm>
            <a:off x="0" y="2024743"/>
            <a:ext cx="9144000" cy="2743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9DDCBC-0B04-EA35-1B3D-A02CA1C918A8}"/>
              </a:ext>
            </a:extLst>
          </p:cNvPr>
          <p:cNvSpPr>
            <a:spLocks noGrp="1"/>
          </p:cNvSpPr>
          <p:nvPr>
            <p:ph type="ctrTitle"/>
          </p:nvPr>
        </p:nvSpPr>
        <p:spPr>
          <a:xfrm>
            <a:off x="0" y="1649186"/>
            <a:ext cx="9029699" cy="3543300"/>
          </a:xfrm>
        </p:spPr>
        <p:txBody>
          <a:bodyPr>
            <a:noAutofit/>
          </a:bodyPr>
          <a:lstStyle/>
          <a:p>
            <a:r>
              <a:rPr lang="en-US" sz="4000" b="1" dirty="0">
                <a:solidFill>
                  <a:schemeClr val="bg1"/>
                </a:solidFill>
                <a:latin typeface="Calibri" panose="020F0502020204030204" pitchFamily="34" charset="0"/>
                <a:cs typeface="Calibri" panose="020F0502020204030204" pitchFamily="34" charset="0"/>
              </a:rPr>
              <a:t>ODS Output Use Case</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PROC SURVEYFREQ</a:t>
            </a:r>
            <a:endParaRPr sz="40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640323B-49E8-754A-E6AA-AB828713F5B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4221702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2000" b="-2000"/>
          </a:stretch>
        </a:blipFill>
        <a:effectLst/>
      </p:bgPr>
    </p:bg>
    <p:spTree>
      <p:nvGrpSpPr>
        <p:cNvPr id="1" name="">
          <a:extLst>
            <a:ext uri="{FF2B5EF4-FFF2-40B4-BE49-F238E27FC236}">
              <a16:creationId xmlns:a16="http://schemas.microsoft.com/office/drawing/2014/main" id="{D38D905E-798F-0B21-70EE-D436DB4AF4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F710F5-1977-E6CD-C0D1-0945E1BEA9E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D7D2456A-4BC4-3495-83A2-3832A761B1B4}"/>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4CC294-43A8-3110-1824-71B7DE239BC5}"/>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PROC SURVEYFREQ ODS Output Objects</a:t>
            </a:r>
          </a:p>
        </p:txBody>
      </p:sp>
    </p:spTree>
    <p:extLst>
      <p:ext uri="{BB962C8B-B14F-4D97-AF65-F5344CB8AC3E}">
        <p14:creationId xmlns:p14="http://schemas.microsoft.com/office/powerpoint/2010/main" val="1149770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401C5-4367-77AB-4B4F-282C2F3CC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C1321-6B8D-CFF6-5580-A4D56721028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87827650-3DD8-B1DC-93A5-39E5EDD8B53E}"/>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5D463E8-208D-0125-1583-3005B7A01626}"/>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CD0905BB-2EB4-3F61-809E-BD86B0A4F01A}"/>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What a Difference an Option Makes</a:t>
            </a:r>
          </a:p>
        </p:txBody>
      </p:sp>
      <p:pic>
        <p:nvPicPr>
          <p:cNvPr id="8" name="Picture 7" descr="A screenshot of a computer code&#10;&#10;AI-generated content may be incorrect.">
            <a:extLst>
              <a:ext uri="{FF2B5EF4-FFF2-40B4-BE49-F238E27FC236}">
                <a16:creationId xmlns:a16="http://schemas.microsoft.com/office/drawing/2014/main" id="{1A9335B4-26D1-155A-4399-14CACEFE8632}"/>
              </a:ext>
            </a:extLst>
          </p:cNvPr>
          <p:cNvPicPr>
            <a:picLocks noChangeAspect="1"/>
          </p:cNvPicPr>
          <p:nvPr/>
        </p:nvPicPr>
        <p:blipFill>
          <a:blip r:embed="rId3"/>
          <a:stretch>
            <a:fillRect/>
          </a:stretch>
        </p:blipFill>
        <p:spPr>
          <a:xfrm>
            <a:off x="550843" y="1865083"/>
            <a:ext cx="3473629" cy="1492327"/>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A9C93F96-19EA-3A9E-5259-B11C8956A079}"/>
              </a:ext>
            </a:extLst>
          </p:cNvPr>
          <p:cNvPicPr>
            <a:picLocks noChangeAspect="1"/>
          </p:cNvPicPr>
          <p:nvPr/>
        </p:nvPicPr>
        <p:blipFill>
          <a:blip r:embed="rId4"/>
          <a:stretch>
            <a:fillRect/>
          </a:stretch>
        </p:blipFill>
        <p:spPr>
          <a:xfrm>
            <a:off x="4875080" y="1856598"/>
            <a:ext cx="3410125" cy="1492327"/>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FD62FB5-1F23-0473-B821-508A4A852C1E}"/>
              </a:ext>
            </a:extLst>
          </p:cNvPr>
          <p:cNvPicPr>
            <a:picLocks noChangeAspect="1"/>
          </p:cNvPicPr>
          <p:nvPr/>
        </p:nvPicPr>
        <p:blipFill>
          <a:blip r:embed="rId5"/>
          <a:stretch>
            <a:fillRect/>
          </a:stretch>
        </p:blipFill>
        <p:spPr>
          <a:xfrm>
            <a:off x="4460236" y="1566011"/>
            <a:ext cx="4540483" cy="4654789"/>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704112FE-C2F3-63E4-4D1C-843327C3AAE2}"/>
              </a:ext>
            </a:extLst>
          </p:cNvPr>
          <p:cNvPicPr>
            <a:picLocks noChangeAspect="1"/>
          </p:cNvPicPr>
          <p:nvPr/>
        </p:nvPicPr>
        <p:blipFill>
          <a:blip r:embed="rId6"/>
          <a:stretch>
            <a:fillRect/>
          </a:stretch>
        </p:blipFill>
        <p:spPr>
          <a:xfrm>
            <a:off x="141246" y="1615942"/>
            <a:ext cx="4292821" cy="3949903"/>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C0422FA2-3DA7-936B-A69F-FA2668376C1B}"/>
              </a:ext>
            </a:extLst>
          </p:cNvPr>
          <p:cNvPicPr>
            <a:picLocks noChangeAspect="1"/>
          </p:cNvPicPr>
          <p:nvPr/>
        </p:nvPicPr>
        <p:blipFill>
          <a:blip r:embed="rId7"/>
          <a:stretch>
            <a:fillRect/>
          </a:stretch>
        </p:blipFill>
        <p:spPr>
          <a:xfrm>
            <a:off x="577012" y="1865083"/>
            <a:ext cx="3321221" cy="2902099"/>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079A0D07-A494-ABE0-9C03-A04067E0D813}"/>
              </a:ext>
            </a:extLst>
          </p:cNvPr>
          <p:cNvPicPr>
            <a:picLocks noChangeAspect="1"/>
          </p:cNvPicPr>
          <p:nvPr/>
        </p:nvPicPr>
        <p:blipFill>
          <a:blip r:embed="rId8"/>
          <a:stretch>
            <a:fillRect/>
          </a:stretch>
        </p:blipFill>
        <p:spPr>
          <a:xfrm>
            <a:off x="5021999" y="1901050"/>
            <a:ext cx="3321221" cy="2895749"/>
          </a:xfrm>
          <a:prstGeom prst="rect">
            <a:avLst/>
          </a:prstGeom>
        </p:spPr>
      </p:pic>
    </p:spTree>
    <p:extLst>
      <p:ext uri="{BB962C8B-B14F-4D97-AF65-F5344CB8AC3E}">
        <p14:creationId xmlns:p14="http://schemas.microsoft.com/office/powerpoint/2010/main" val="374401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73F4-3E77-29AA-A912-DF010B1D2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2184F-812C-CFC3-09A3-3F3A4D82CA7E}"/>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E62D7BEE-AA0A-3E9B-C54F-F571D7CD1CE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0D1CA60-92DC-297C-B0BA-BA05380B0940}"/>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10;&#10;AI-generated content may be incorrect.">
            <a:extLst>
              <a:ext uri="{FF2B5EF4-FFF2-40B4-BE49-F238E27FC236}">
                <a16:creationId xmlns:a16="http://schemas.microsoft.com/office/drawing/2014/main" id="{6E5B727E-5E69-1494-8F7A-34E32A75530E}"/>
              </a:ext>
            </a:extLst>
          </p:cNvPr>
          <p:cNvPicPr>
            <a:picLocks noChangeAspect="1"/>
          </p:cNvPicPr>
          <p:nvPr/>
        </p:nvPicPr>
        <p:blipFill>
          <a:blip r:embed="rId3"/>
          <a:stretch>
            <a:fillRect/>
          </a:stretch>
        </p:blipFill>
        <p:spPr>
          <a:xfrm>
            <a:off x="457200" y="1415465"/>
            <a:ext cx="7908105" cy="2434610"/>
          </a:xfrm>
          <a:prstGeom prst="rect">
            <a:avLst/>
          </a:prstGeom>
        </p:spPr>
      </p:pic>
    </p:spTree>
    <p:extLst>
      <p:ext uri="{BB962C8B-B14F-4D97-AF65-F5344CB8AC3E}">
        <p14:creationId xmlns:p14="http://schemas.microsoft.com/office/powerpoint/2010/main" val="475237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9ABC-3A8A-C3A5-9FF5-146A95A8E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E87B1-C36B-B5AD-589D-436B6355746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4953EEA4-9689-ED13-6E60-87DAF094F59A}"/>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BA654CC-34CA-B58B-3551-F5F43BC5C1B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graphicFrame>
        <p:nvGraphicFramePr>
          <p:cNvPr id="4" name="Diagram 3">
            <a:extLst>
              <a:ext uri="{FF2B5EF4-FFF2-40B4-BE49-F238E27FC236}">
                <a16:creationId xmlns:a16="http://schemas.microsoft.com/office/drawing/2014/main" id="{A6A6D6B2-18D9-8C37-D08D-438CE7D26D82}"/>
              </a:ext>
            </a:extLst>
          </p:cNvPr>
          <p:cNvGraphicFramePr/>
          <p:nvPr>
            <p:extLst>
              <p:ext uri="{D42A27DB-BD31-4B8C-83A1-F6EECF244321}">
                <p14:modId xmlns:p14="http://schemas.microsoft.com/office/powerpoint/2010/main" val="4124482382"/>
              </p:ext>
            </p:extLst>
          </p:nvPr>
        </p:nvGraphicFramePr>
        <p:xfrm>
          <a:off x="550843" y="1620123"/>
          <a:ext cx="804231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809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CDF6-F41F-BE0B-DCC7-307CEDD51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3BACB4-7B7A-DAB2-95E7-0B1054F80DD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35CA4FEF-87C4-BC03-8D90-F5C108CCAA2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A503281-A321-261E-7D28-F40FB896495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table with numbers and letters&#10;&#10;AI-generated content may be incorrect.">
            <a:extLst>
              <a:ext uri="{FF2B5EF4-FFF2-40B4-BE49-F238E27FC236}">
                <a16:creationId xmlns:a16="http://schemas.microsoft.com/office/drawing/2014/main" id="{F586DBAB-6B92-1397-E231-0CA729EFD1F9}"/>
              </a:ext>
            </a:extLst>
          </p:cNvPr>
          <p:cNvPicPr>
            <a:picLocks noChangeAspect="1"/>
          </p:cNvPicPr>
          <p:nvPr/>
        </p:nvPicPr>
        <p:blipFill>
          <a:blip r:embed="rId3"/>
          <a:stretch>
            <a:fillRect/>
          </a:stretch>
        </p:blipFill>
        <p:spPr>
          <a:xfrm>
            <a:off x="628189" y="1375147"/>
            <a:ext cx="7831414" cy="28539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EA7E5F0-641A-F0AD-2424-15672C16A58D}"/>
              </a:ext>
            </a:extLst>
          </p:cNvPr>
          <p:cNvPicPr>
            <a:picLocks noChangeAspect="1"/>
          </p:cNvPicPr>
          <p:nvPr/>
        </p:nvPicPr>
        <p:blipFill>
          <a:blip r:embed="rId4"/>
          <a:stretch>
            <a:fillRect/>
          </a:stretch>
        </p:blipFill>
        <p:spPr>
          <a:xfrm>
            <a:off x="561412" y="1397704"/>
            <a:ext cx="7964968" cy="3846178"/>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8D2AFDF1-D4F6-02ED-A7F0-4B5851C3AA51}"/>
              </a:ext>
            </a:extLst>
          </p:cNvPr>
          <p:cNvPicPr>
            <a:picLocks noChangeAspect="1"/>
          </p:cNvPicPr>
          <p:nvPr/>
        </p:nvPicPr>
        <p:blipFill>
          <a:blip r:embed="rId5"/>
          <a:stretch>
            <a:fillRect/>
          </a:stretch>
        </p:blipFill>
        <p:spPr>
          <a:xfrm>
            <a:off x="684397" y="1505911"/>
            <a:ext cx="7960358" cy="384617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4AF146E5-63FB-56FE-EA53-6F49743D68D3}"/>
              </a:ext>
            </a:extLst>
          </p:cNvPr>
          <p:cNvPicPr>
            <a:picLocks noChangeAspect="1"/>
          </p:cNvPicPr>
          <p:nvPr/>
        </p:nvPicPr>
        <p:blipFill>
          <a:blip r:embed="rId6"/>
          <a:stretch>
            <a:fillRect/>
          </a:stretch>
        </p:blipFill>
        <p:spPr>
          <a:xfrm>
            <a:off x="589515" y="1340222"/>
            <a:ext cx="7964969" cy="3292330"/>
          </a:xfrm>
          <a:prstGeom prst="rect">
            <a:avLst/>
          </a:prstGeom>
        </p:spPr>
      </p:pic>
    </p:spTree>
    <p:extLst>
      <p:ext uri="{BB962C8B-B14F-4D97-AF65-F5344CB8AC3E}">
        <p14:creationId xmlns:p14="http://schemas.microsoft.com/office/powerpoint/2010/main" val="5482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F261-A03E-9550-BF54-AE1752126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37B80-091A-5D01-9E41-3F4EC676ECD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4E5E6D82-4795-6C59-9C89-AAA164F969D0}"/>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2D2797B-0336-847F-375A-697A621B09F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computer screen shot of text&#10;&#10;AI-generated content may be incorrect.">
            <a:extLst>
              <a:ext uri="{FF2B5EF4-FFF2-40B4-BE49-F238E27FC236}">
                <a16:creationId xmlns:a16="http://schemas.microsoft.com/office/drawing/2014/main" id="{3E38AB19-B662-FAF4-E669-2DF7A37CF46F}"/>
              </a:ext>
            </a:extLst>
          </p:cNvPr>
          <p:cNvPicPr>
            <a:picLocks noChangeAspect="1"/>
          </p:cNvPicPr>
          <p:nvPr/>
        </p:nvPicPr>
        <p:blipFill>
          <a:blip r:embed="rId3"/>
          <a:stretch>
            <a:fillRect/>
          </a:stretch>
        </p:blipFill>
        <p:spPr>
          <a:xfrm>
            <a:off x="550842" y="1436700"/>
            <a:ext cx="8042313" cy="4814393"/>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93BF7AF5-21D5-16C3-5432-D3AF6C6F2503}"/>
              </a:ext>
            </a:extLst>
          </p:cNvPr>
          <p:cNvPicPr>
            <a:picLocks noChangeAspect="1"/>
          </p:cNvPicPr>
          <p:nvPr/>
        </p:nvPicPr>
        <p:blipFill>
          <a:blip r:embed="rId4"/>
          <a:stretch>
            <a:fillRect/>
          </a:stretch>
        </p:blipFill>
        <p:spPr>
          <a:xfrm>
            <a:off x="550843" y="1436700"/>
            <a:ext cx="7934790" cy="3984600"/>
          </a:xfrm>
          <a:prstGeom prst="rect">
            <a:avLst/>
          </a:prstGeom>
        </p:spPr>
      </p:pic>
      <p:pic>
        <p:nvPicPr>
          <p:cNvPr id="14" name="Picture 13" descr="A screenshot of a computer program&#10;&#10;AI-generated content may be incorrect.">
            <a:extLst>
              <a:ext uri="{FF2B5EF4-FFF2-40B4-BE49-F238E27FC236}">
                <a16:creationId xmlns:a16="http://schemas.microsoft.com/office/drawing/2014/main" id="{961D1986-3F91-A381-9AF4-C4DA93D9818A}"/>
              </a:ext>
            </a:extLst>
          </p:cNvPr>
          <p:cNvPicPr>
            <a:picLocks noChangeAspect="1"/>
          </p:cNvPicPr>
          <p:nvPr/>
        </p:nvPicPr>
        <p:blipFill>
          <a:blip r:embed="rId5"/>
          <a:stretch>
            <a:fillRect/>
          </a:stretch>
        </p:blipFill>
        <p:spPr>
          <a:xfrm>
            <a:off x="550841" y="1436700"/>
            <a:ext cx="6785081" cy="4956634"/>
          </a:xfrm>
          <a:prstGeom prst="rect">
            <a:avLst/>
          </a:prstGeom>
        </p:spPr>
      </p:pic>
    </p:spTree>
    <p:extLst>
      <p:ext uri="{BB962C8B-B14F-4D97-AF65-F5344CB8AC3E}">
        <p14:creationId xmlns:p14="http://schemas.microsoft.com/office/powerpoint/2010/main" val="30306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04AD-D5EB-90DD-FA3B-6D90CC216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53401-F3C5-32A5-6527-E18CBF50A47F}"/>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5E1F269E-1C6D-80FF-B2FC-934AB2B3C6F0}"/>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6D8D060-DB1A-3752-2FD4-C4B6807B51E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a:extLst>
              <a:ext uri="{FF2B5EF4-FFF2-40B4-BE49-F238E27FC236}">
                <a16:creationId xmlns:a16="http://schemas.microsoft.com/office/drawing/2014/main" id="{50356631-A82B-B05B-747B-4E41D4F6BB58}"/>
              </a:ext>
            </a:extLst>
          </p:cNvPr>
          <p:cNvPicPr>
            <a:picLocks noChangeAspect="1"/>
          </p:cNvPicPr>
          <p:nvPr/>
        </p:nvPicPr>
        <p:blipFill>
          <a:blip r:embed="rId3"/>
          <a:stretch>
            <a:fillRect/>
          </a:stretch>
        </p:blipFill>
        <p:spPr>
          <a:xfrm>
            <a:off x="553643" y="1445578"/>
            <a:ext cx="8039513" cy="3448227"/>
          </a:xfrm>
          <a:prstGeom prst="rect">
            <a:avLst/>
          </a:prstGeom>
        </p:spPr>
      </p:pic>
    </p:spTree>
    <p:extLst>
      <p:ext uri="{BB962C8B-B14F-4D97-AF65-F5344CB8AC3E}">
        <p14:creationId xmlns:p14="http://schemas.microsoft.com/office/powerpoint/2010/main" val="3676689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5C4DF-3D34-C86E-B1DE-F9DE70949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DB7E3-DD1F-4D02-B33D-BF88EF53A35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A5CCE06A-4F53-C984-061C-B8B34D4326D9}"/>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56C6F3D-3320-B066-08FD-60A5015C354D}"/>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 program&#10;&#10;AI-generated content may be incorrect.">
            <a:extLst>
              <a:ext uri="{FF2B5EF4-FFF2-40B4-BE49-F238E27FC236}">
                <a16:creationId xmlns:a16="http://schemas.microsoft.com/office/drawing/2014/main" id="{415556A8-AE6F-6D75-61E7-B2237A5F2EA2}"/>
              </a:ext>
            </a:extLst>
          </p:cNvPr>
          <p:cNvPicPr>
            <a:picLocks noChangeAspect="1"/>
          </p:cNvPicPr>
          <p:nvPr/>
        </p:nvPicPr>
        <p:blipFill>
          <a:blip r:embed="rId3"/>
          <a:stretch>
            <a:fillRect/>
          </a:stretch>
        </p:blipFill>
        <p:spPr>
          <a:xfrm>
            <a:off x="550843" y="1325270"/>
            <a:ext cx="8042313" cy="5009734"/>
          </a:xfrm>
          <a:prstGeom prst="rect">
            <a:avLst/>
          </a:prstGeom>
        </p:spPr>
      </p:pic>
    </p:spTree>
    <p:extLst>
      <p:ext uri="{BB962C8B-B14F-4D97-AF65-F5344CB8AC3E}">
        <p14:creationId xmlns:p14="http://schemas.microsoft.com/office/powerpoint/2010/main" val="232839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8A5A8-FE69-2D9E-C480-3649D8552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24F83-548E-BC77-5686-97D5CDC7538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sp>
        <p:nvSpPr>
          <p:cNvPr id="6" name="TextBox 5">
            <a:extLst>
              <a:ext uri="{FF2B5EF4-FFF2-40B4-BE49-F238E27FC236}">
                <a16:creationId xmlns:a16="http://schemas.microsoft.com/office/drawing/2014/main" id="{8CB421A7-2481-B8BB-5B91-11485A678F74}"/>
              </a:ext>
            </a:extLst>
          </p:cNvPr>
          <p:cNvSpPr txBox="1"/>
          <p:nvPr/>
        </p:nvSpPr>
        <p:spPr>
          <a:xfrm>
            <a:off x="550842" y="1618214"/>
            <a:ext cx="8042313" cy="4247317"/>
          </a:xfrm>
          <a:prstGeom prst="rect">
            <a:avLst/>
          </a:prstGeom>
          <a:noFill/>
        </p:spPr>
        <p:txBody>
          <a:bodyPr wrap="square" rtlCol="0">
            <a:spAutoFit/>
          </a:bodyPr>
          <a:lstStyle/>
          <a:p>
            <a:pPr marL="457200" indent="-457200">
              <a:buFont typeface="Arial" panose="020B0604020202020204" pitchFamily="34" charset="0"/>
              <a:buChar char="•"/>
            </a:pPr>
            <a:r>
              <a:rPr lang="en-US" sz="2800" dirty="0"/>
              <a:t>Based on the SASHELP.HEART data set</a:t>
            </a:r>
          </a:p>
          <a:p>
            <a:pPr marL="457200" indent="-457200">
              <a:buFont typeface="Arial" panose="020B0604020202020204" pitchFamily="34" charset="0"/>
              <a:buChar char="•"/>
            </a:pPr>
            <a:r>
              <a:rPr lang="en-US" sz="2800" dirty="0"/>
              <a:t>Data set contains demographics, medical data, and common risk factors for cardiovascular disease (CVD). </a:t>
            </a:r>
          </a:p>
          <a:p>
            <a:pPr marL="457200" indent="-457200">
              <a:buFont typeface="Arial" panose="020B0604020202020204" pitchFamily="34" charset="0"/>
              <a:buChar char="•"/>
            </a:pPr>
            <a:r>
              <a:rPr lang="en-US" sz="2800" dirty="0"/>
              <a:t>Additional elements added include a group variable (</a:t>
            </a:r>
            <a:r>
              <a:rPr lang="en-US" sz="2800" dirty="0" err="1"/>
              <a:t>HeartID</a:t>
            </a:r>
            <a:r>
              <a:rPr lang="en-US" sz="2800" dirty="0"/>
              <a:t>), an ID variable (</a:t>
            </a:r>
            <a:r>
              <a:rPr lang="en-US" sz="2800" dirty="0" err="1"/>
              <a:t>seqnum</a:t>
            </a:r>
            <a:r>
              <a:rPr lang="en-US" sz="2800" dirty="0"/>
              <a:t>), Sample Weight, BMI, BMI Category, binaries for female and male, and Obesity Category. </a:t>
            </a:r>
          </a:p>
          <a:p>
            <a:pPr marL="457200" indent="-457200">
              <a:buFont typeface="Arial" panose="020B0604020202020204" pitchFamily="34" charset="0"/>
              <a:buChar char="•"/>
            </a:pPr>
            <a:r>
              <a:rPr lang="en-US" sz="2800" dirty="0"/>
              <a:t>Missing variable labels are also added.</a:t>
            </a:r>
          </a:p>
          <a:p>
            <a:endParaRPr lang="en-US" dirty="0"/>
          </a:p>
        </p:txBody>
      </p:sp>
      <p:cxnSp>
        <p:nvCxnSpPr>
          <p:cNvPr id="10" name="Straight Connector 9">
            <a:extLst>
              <a:ext uri="{FF2B5EF4-FFF2-40B4-BE49-F238E27FC236}">
                <a16:creationId xmlns:a16="http://schemas.microsoft.com/office/drawing/2014/main" id="{23BF7984-91F4-74A9-99F6-442E7CD35D8E}"/>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243006E-7908-4C50-1116-13441AE250C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3057466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EA229-F9B0-76D7-2180-C7EE1938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88CAC-4A44-8EC4-86C0-31CD8F7C42E1}"/>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98C16972-E1DC-2FC6-4FC3-E51662D547C2}"/>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7F1F606-EB59-B01E-E05A-58A9A80AD45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 shot of a computer code&#10;&#10;AI-generated content may be incorrect.">
            <a:extLst>
              <a:ext uri="{FF2B5EF4-FFF2-40B4-BE49-F238E27FC236}">
                <a16:creationId xmlns:a16="http://schemas.microsoft.com/office/drawing/2014/main" id="{EF7659D0-6D11-86F5-0EE2-B0EB3D0098CA}"/>
              </a:ext>
            </a:extLst>
          </p:cNvPr>
          <p:cNvPicPr>
            <a:picLocks noChangeAspect="1"/>
          </p:cNvPicPr>
          <p:nvPr/>
        </p:nvPicPr>
        <p:blipFill>
          <a:blip r:embed="rId3"/>
          <a:stretch>
            <a:fillRect/>
          </a:stretch>
        </p:blipFill>
        <p:spPr>
          <a:xfrm>
            <a:off x="689435" y="1464792"/>
            <a:ext cx="7887048" cy="3380163"/>
          </a:xfrm>
          <a:prstGeom prst="rect">
            <a:avLst/>
          </a:prstGeom>
        </p:spPr>
      </p:pic>
    </p:spTree>
    <p:extLst>
      <p:ext uri="{BB962C8B-B14F-4D97-AF65-F5344CB8AC3E}">
        <p14:creationId xmlns:p14="http://schemas.microsoft.com/office/powerpoint/2010/main" val="2137208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DBDDC-A48B-F16B-2B0B-0F10DB207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951B5-1D9E-292B-2974-B59D558F588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8249E3C5-9598-4A91-4A65-667E47D70C2A}"/>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268899B-56AD-8CA6-C036-98E122EF805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screenshot of a computer code&#10;&#10;AI-generated content may be incorrect.">
            <a:extLst>
              <a:ext uri="{FF2B5EF4-FFF2-40B4-BE49-F238E27FC236}">
                <a16:creationId xmlns:a16="http://schemas.microsoft.com/office/drawing/2014/main" id="{B5D28BB8-B6C9-068C-99CE-46E930A918D5}"/>
              </a:ext>
            </a:extLst>
          </p:cNvPr>
          <p:cNvPicPr>
            <a:picLocks noChangeAspect="1"/>
          </p:cNvPicPr>
          <p:nvPr/>
        </p:nvPicPr>
        <p:blipFill>
          <a:blip r:embed="rId3"/>
          <a:stretch>
            <a:fillRect/>
          </a:stretch>
        </p:blipFill>
        <p:spPr>
          <a:xfrm>
            <a:off x="550843" y="1460786"/>
            <a:ext cx="8042313" cy="439521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2D6CAC61-ADD8-91E1-756A-17C43B3605C2}"/>
              </a:ext>
            </a:extLst>
          </p:cNvPr>
          <p:cNvPicPr>
            <a:picLocks noChangeAspect="1"/>
          </p:cNvPicPr>
          <p:nvPr/>
        </p:nvPicPr>
        <p:blipFill>
          <a:blip r:embed="rId4"/>
          <a:stretch>
            <a:fillRect/>
          </a:stretch>
        </p:blipFill>
        <p:spPr>
          <a:xfrm>
            <a:off x="618922" y="1532437"/>
            <a:ext cx="7906156" cy="2940201"/>
          </a:xfrm>
          <a:prstGeom prst="rect">
            <a:avLst/>
          </a:prstGeom>
        </p:spPr>
      </p:pic>
    </p:spTree>
    <p:extLst>
      <p:ext uri="{BB962C8B-B14F-4D97-AF65-F5344CB8AC3E}">
        <p14:creationId xmlns:p14="http://schemas.microsoft.com/office/powerpoint/2010/main" val="29758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78A3-7121-7C76-C965-93CBE1BBAF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44E77F-1BFE-DBDA-3F2B-3CA2A5EDCD1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4646704B-7C1B-2A3C-67B9-3AB1F2FA4DCF}"/>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453AE9-F45B-15DF-17CE-6ECFDB41811F}"/>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PROC UNIVARIATE ODS Output Objects</a:t>
            </a:r>
          </a:p>
        </p:txBody>
      </p:sp>
    </p:spTree>
    <p:extLst>
      <p:ext uri="{BB962C8B-B14F-4D97-AF65-F5344CB8AC3E}">
        <p14:creationId xmlns:p14="http://schemas.microsoft.com/office/powerpoint/2010/main" val="43265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1B30A-8761-57A8-5D0F-23C8B3369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E64F7-3B97-BC13-4C6A-C7EF1F49AFF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UNIVARIATE ODS Output Objects</a:t>
            </a:r>
          </a:p>
        </p:txBody>
      </p:sp>
      <p:cxnSp>
        <p:nvCxnSpPr>
          <p:cNvPr id="10" name="Straight Connector 9">
            <a:extLst>
              <a:ext uri="{FF2B5EF4-FFF2-40B4-BE49-F238E27FC236}">
                <a16:creationId xmlns:a16="http://schemas.microsoft.com/office/drawing/2014/main" id="{6EA9D23C-972F-6B11-CCCA-89D0FD2EEE77}"/>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A1CD24-3E50-3905-122B-0AD8F643B2E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CA97C530-8918-1FC3-68B8-57BC193C834F}"/>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Plots are ODS Output Objects Too!</a:t>
            </a:r>
          </a:p>
        </p:txBody>
      </p:sp>
      <p:pic>
        <p:nvPicPr>
          <p:cNvPr id="6" name="Picture 5" descr="A screenshot of a computer&#10;&#10;AI-generated content may be incorrect.">
            <a:extLst>
              <a:ext uri="{FF2B5EF4-FFF2-40B4-BE49-F238E27FC236}">
                <a16:creationId xmlns:a16="http://schemas.microsoft.com/office/drawing/2014/main" id="{E998B3B0-BA8C-A692-B945-7C35315A5039}"/>
              </a:ext>
            </a:extLst>
          </p:cNvPr>
          <p:cNvPicPr>
            <a:picLocks noChangeAspect="1"/>
          </p:cNvPicPr>
          <p:nvPr/>
        </p:nvPicPr>
        <p:blipFill>
          <a:blip r:embed="rId3"/>
          <a:srcRect r="18507"/>
          <a:stretch>
            <a:fillRect/>
          </a:stretch>
        </p:blipFill>
        <p:spPr>
          <a:xfrm>
            <a:off x="833528" y="1885668"/>
            <a:ext cx="7451677" cy="3977762"/>
          </a:xfrm>
          <a:prstGeom prst="rect">
            <a:avLst/>
          </a:prstGeom>
        </p:spPr>
      </p:pic>
    </p:spTree>
    <p:extLst>
      <p:ext uri="{BB962C8B-B14F-4D97-AF65-F5344CB8AC3E}">
        <p14:creationId xmlns:p14="http://schemas.microsoft.com/office/powerpoint/2010/main" val="1759456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65B38-EA4F-7FF9-7EE8-8A85A3A4B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7AE54-53F9-76C5-F093-7E408B665A83}"/>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UNIVARIATE ODS Output Objects</a:t>
            </a:r>
          </a:p>
        </p:txBody>
      </p:sp>
      <p:cxnSp>
        <p:nvCxnSpPr>
          <p:cNvPr id="10" name="Straight Connector 9">
            <a:extLst>
              <a:ext uri="{FF2B5EF4-FFF2-40B4-BE49-F238E27FC236}">
                <a16:creationId xmlns:a16="http://schemas.microsoft.com/office/drawing/2014/main" id="{B7897685-1D89-88EE-D2B6-0C50CBB8E36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25E4538-45F2-4010-704B-FF8C260400C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7E7C000E-572D-4C26-7026-7E1289598A2D}"/>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Plots are ODS Output Objects Too!</a:t>
            </a:r>
          </a:p>
        </p:txBody>
      </p:sp>
      <p:pic>
        <p:nvPicPr>
          <p:cNvPr id="6" name="Picture 5" descr="A screenshot of a computer program&#10;&#10;AI-generated content may be incorrect.">
            <a:extLst>
              <a:ext uri="{FF2B5EF4-FFF2-40B4-BE49-F238E27FC236}">
                <a16:creationId xmlns:a16="http://schemas.microsoft.com/office/drawing/2014/main" id="{A59DC031-56B8-5ED9-89EC-91B8A1A05D48}"/>
              </a:ext>
            </a:extLst>
          </p:cNvPr>
          <p:cNvPicPr>
            <a:picLocks noChangeAspect="1"/>
          </p:cNvPicPr>
          <p:nvPr/>
        </p:nvPicPr>
        <p:blipFill>
          <a:blip r:embed="rId3"/>
          <a:stretch>
            <a:fillRect/>
          </a:stretch>
        </p:blipFill>
        <p:spPr>
          <a:xfrm>
            <a:off x="1413446" y="2060508"/>
            <a:ext cx="6317107" cy="4069161"/>
          </a:xfrm>
          <a:prstGeom prst="rect">
            <a:avLst/>
          </a:prstGeom>
        </p:spPr>
      </p:pic>
    </p:spTree>
    <p:extLst>
      <p:ext uri="{BB962C8B-B14F-4D97-AF65-F5344CB8AC3E}">
        <p14:creationId xmlns:p14="http://schemas.microsoft.com/office/powerpoint/2010/main" val="2294968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90712-7067-4FA6-333A-A45D26D87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2E977-A140-E529-946B-77E5089AC82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UNIVARIATE ODS Output Objects</a:t>
            </a:r>
          </a:p>
        </p:txBody>
      </p:sp>
      <p:cxnSp>
        <p:nvCxnSpPr>
          <p:cNvPr id="10" name="Straight Connector 9">
            <a:extLst>
              <a:ext uri="{FF2B5EF4-FFF2-40B4-BE49-F238E27FC236}">
                <a16:creationId xmlns:a16="http://schemas.microsoft.com/office/drawing/2014/main" id="{2335F7F1-221F-B70C-7FDB-BD65316EE4EF}"/>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559878B-1F12-5EE5-3B66-D7F386396AA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EB9CDCA5-1067-2199-EB83-3BE6F0C82694}"/>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Plots are ODS Output Objects Too!</a:t>
            </a:r>
          </a:p>
        </p:txBody>
      </p:sp>
      <p:pic>
        <p:nvPicPr>
          <p:cNvPr id="7" name="Picture 6" descr="A screenshot of a computer&#10;&#10;AI-generated content may be incorrect.">
            <a:extLst>
              <a:ext uri="{FF2B5EF4-FFF2-40B4-BE49-F238E27FC236}">
                <a16:creationId xmlns:a16="http://schemas.microsoft.com/office/drawing/2014/main" id="{3197C359-BF80-94F9-76F5-C69AFF1A0A4C}"/>
              </a:ext>
            </a:extLst>
          </p:cNvPr>
          <p:cNvPicPr>
            <a:picLocks noChangeAspect="1"/>
          </p:cNvPicPr>
          <p:nvPr/>
        </p:nvPicPr>
        <p:blipFill>
          <a:blip r:embed="rId3"/>
          <a:stretch>
            <a:fillRect/>
          </a:stretch>
        </p:blipFill>
        <p:spPr>
          <a:xfrm>
            <a:off x="1255594" y="1900751"/>
            <a:ext cx="6550925" cy="4245970"/>
          </a:xfrm>
          <a:prstGeom prst="rect">
            <a:avLst/>
          </a:prstGeom>
        </p:spPr>
      </p:pic>
    </p:spTree>
    <p:extLst>
      <p:ext uri="{BB962C8B-B14F-4D97-AF65-F5344CB8AC3E}">
        <p14:creationId xmlns:p14="http://schemas.microsoft.com/office/powerpoint/2010/main" val="427119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1209B-F49E-C646-5955-0EE86572D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00307-4D1A-B951-5107-B61906607BB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Conclusion</a:t>
            </a:r>
          </a:p>
        </p:txBody>
      </p:sp>
      <p:cxnSp>
        <p:nvCxnSpPr>
          <p:cNvPr id="10" name="Straight Connector 9">
            <a:extLst>
              <a:ext uri="{FF2B5EF4-FFF2-40B4-BE49-F238E27FC236}">
                <a16:creationId xmlns:a16="http://schemas.microsoft.com/office/drawing/2014/main" id="{AE5A6547-AE94-9910-6F86-E55661CEA5E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EFC227-AA2C-DE88-1A88-9FE2DA11AFC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7AF81672-3A6B-4C00-1F16-D67B0DADDFB6}"/>
              </a:ext>
            </a:extLst>
          </p:cNvPr>
          <p:cNvSpPr txBox="1"/>
          <p:nvPr/>
        </p:nvSpPr>
        <p:spPr>
          <a:xfrm>
            <a:off x="550842" y="1421725"/>
            <a:ext cx="8042314" cy="4524315"/>
          </a:xfrm>
          <a:prstGeom prst="rect">
            <a:avLst/>
          </a:prstGeom>
          <a:noFill/>
        </p:spPr>
        <p:txBody>
          <a:bodyPr wrap="square" rtlCol="0">
            <a:spAutoFit/>
          </a:bodyPr>
          <a:lstStyle/>
          <a:p>
            <a:r>
              <a:rPr lang="en-US" sz="3200" dirty="0">
                <a:cs typeface="Courier New" panose="02070309020205020404" pitchFamily="49" charset="0"/>
              </a:rPr>
              <a:t>I hope you will agree that SAS ODS Output Objects offer many opportunities to enhance and customize your SAS reporting, along with saving valuable time. The basic concepts surrounding the use of ODS Output Objects remain the same whether you are doing a complex weighted multivariate analysis or a simple PROC FREQ.  With ODS Output Objects, the sky is the limit! </a:t>
            </a:r>
            <a:endParaRPr lang="en-US" sz="3200" dirty="0"/>
          </a:p>
        </p:txBody>
      </p:sp>
    </p:spTree>
    <p:extLst>
      <p:ext uri="{BB962C8B-B14F-4D97-AF65-F5344CB8AC3E}">
        <p14:creationId xmlns:p14="http://schemas.microsoft.com/office/powerpoint/2010/main" val="230733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267FBB63-C1C6-6CAB-6AE0-F72FD972EA9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6B070A2-B28F-ECDD-5C7C-D226CC8D2759}"/>
              </a:ext>
            </a:extLst>
          </p:cNvPr>
          <p:cNvSpPr/>
          <p:nvPr/>
        </p:nvSpPr>
        <p:spPr>
          <a:xfrm>
            <a:off x="0" y="1193615"/>
            <a:ext cx="9144000" cy="474316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EE883-5A29-C9A8-DCDB-16E4A6FE15B8}"/>
              </a:ext>
            </a:extLst>
          </p:cNvPr>
          <p:cNvSpPr>
            <a:spLocks noGrp="1"/>
          </p:cNvSpPr>
          <p:nvPr>
            <p:ph type="ctrTitle"/>
          </p:nvPr>
        </p:nvSpPr>
        <p:spPr>
          <a:xfrm>
            <a:off x="0" y="1649186"/>
            <a:ext cx="9029699" cy="3543300"/>
          </a:xfrm>
        </p:spPr>
        <p:txBody>
          <a:bodyPr>
            <a:noAutofit/>
          </a:bodyPr>
          <a:lstStyle/>
          <a:p>
            <a:r>
              <a:rPr lang="en-US" sz="4000" b="1" dirty="0">
                <a:solidFill>
                  <a:schemeClr val="bg1"/>
                </a:solidFill>
                <a:latin typeface="Calibri" panose="020F0502020204030204" pitchFamily="34" charset="0"/>
                <a:cs typeface="Calibri" panose="020F0502020204030204" pitchFamily="34" charset="0"/>
              </a:rPr>
              <a:t>Contact me: </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saslouisehadden@gmail.com</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Paper </a:t>
            </a:r>
            <a:r>
              <a:rPr lang="en-US" sz="4000" b="1">
                <a:solidFill>
                  <a:schemeClr val="bg1"/>
                </a:solidFill>
                <a:latin typeface="Calibri" panose="020F0502020204030204" pitchFamily="34" charset="0"/>
                <a:cs typeface="Calibri" panose="020F0502020204030204" pitchFamily="34" charset="0"/>
              </a:rPr>
              <a:t>and Presentation</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 </a:t>
            </a:r>
            <a:r>
              <a:rPr lang="en-US" sz="2400" b="1" dirty="0">
                <a:solidFill>
                  <a:schemeClr val="bg1"/>
                </a:solidFill>
                <a:latin typeface="Calibri" panose="020F0502020204030204" pitchFamily="34" charset="0"/>
                <a:cs typeface="Calibri" panose="020F0502020204030204" pitchFamily="34" charset="0"/>
              </a:rPr>
              <a:t>https://github.com/TheGirlWiththeSASTattoo/MWSUG2025</a:t>
            </a:r>
            <a:endParaRPr sz="24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A5C2F55-DC6F-AEF8-DFB3-D048B5BC9D3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7" name="Picture 6" descr="A qr code with a dinosaur&#10;&#10;AI-generated content may be incorrect.">
            <a:extLst>
              <a:ext uri="{FF2B5EF4-FFF2-40B4-BE49-F238E27FC236}">
                <a16:creationId xmlns:a16="http://schemas.microsoft.com/office/drawing/2014/main" id="{E334C59F-B877-7829-52D6-7367C3F2B02A}"/>
              </a:ext>
            </a:extLst>
          </p:cNvPr>
          <p:cNvPicPr>
            <a:picLocks noChangeAspect="1"/>
          </p:cNvPicPr>
          <p:nvPr/>
        </p:nvPicPr>
        <p:blipFill>
          <a:blip r:embed="rId4"/>
          <a:stretch>
            <a:fillRect/>
          </a:stretch>
        </p:blipFill>
        <p:spPr>
          <a:xfrm>
            <a:off x="7541855" y="1392964"/>
            <a:ext cx="1341689" cy="1341689"/>
          </a:xfrm>
          <a:prstGeom prst="rect">
            <a:avLst/>
          </a:prstGeom>
        </p:spPr>
      </p:pic>
    </p:spTree>
    <p:extLst>
      <p:ext uri="{BB962C8B-B14F-4D97-AF65-F5344CB8AC3E}">
        <p14:creationId xmlns:p14="http://schemas.microsoft.com/office/powerpoint/2010/main" val="329326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5622-1C77-43D1-AA63-D31A87D0C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0966C-AD96-FAB2-D090-C0C6D31CE116}"/>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6AF5983F-D48C-09BF-79BB-EF2511870EC8}"/>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F0B88E0-5464-50EA-4203-E6CA4809FB9D}"/>
              </a:ext>
            </a:extLst>
          </p:cNvPr>
          <p:cNvSpPr txBox="1"/>
          <p:nvPr/>
        </p:nvSpPr>
        <p:spPr>
          <a:xfrm>
            <a:off x="550842" y="1618214"/>
            <a:ext cx="8042313" cy="498598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data out1.heart (label="Enhanced version of SASHELP.HEART");</a:t>
            </a:r>
          </a:p>
          <a:p>
            <a:r>
              <a:rPr lang="en-US" sz="2000" dirty="0">
                <a:latin typeface="Courier New" panose="02070309020205020404" pitchFamily="49" charset="0"/>
                <a:cs typeface="Courier New" panose="02070309020205020404" pitchFamily="49" charset="0"/>
              </a:rPr>
              <a:t>		set </a:t>
            </a:r>
            <a:r>
              <a:rPr lang="en-US" sz="2000" dirty="0" err="1">
                <a:latin typeface="Courier New" panose="02070309020205020404" pitchFamily="49" charset="0"/>
                <a:cs typeface="Courier New" panose="02070309020205020404" pitchFamily="49" charset="0"/>
              </a:rPr>
              <a:t>sashelp.heart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create missing variable labels;</a:t>
            </a:r>
            <a:endParaRPr lang="en-US" dirty="0"/>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label status="Status"</a:t>
            </a:r>
          </a:p>
          <a:p>
            <a:r>
              <a:rPr lang="en-US" sz="2000" dirty="0">
                <a:latin typeface="Courier New" panose="02070309020205020404" pitchFamily="49" charset="0"/>
                <a:cs typeface="Courier New" panose="02070309020205020404" pitchFamily="49" charset="0"/>
              </a:rPr>
              <a:t>	   sex="Sex"</a:t>
            </a:r>
          </a:p>
          <a:p>
            <a:r>
              <a:rPr lang="en-US" sz="2000" dirty="0">
                <a:latin typeface="Courier New" panose="02070309020205020404" pitchFamily="49" charset="0"/>
                <a:cs typeface="Courier New" panose="02070309020205020404" pitchFamily="49" charset="0"/>
              </a:rPr>
              <a:t>		height="Height"</a:t>
            </a:r>
          </a:p>
          <a:p>
            <a:r>
              <a:rPr lang="en-US" sz="2000" dirty="0">
                <a:latin typeface="Courier New" panose="02070309020205020404" pitchFamily="49" charset="0"/>
                <a:cs typeface="Courier New" panose="02070309020205020404" pitchFamily="49" charset="0"/>
              </a:rPr>
              <a:t>		weight="Weight"</a:t>
            </a:r>
          </a:p>
          <a:p>
            <a:r>
              <a:rPr lang="en-US" sz="2000" dirty="0">
                <a:latin typeface="Courier New" panose="02070309020205020404" pitchFamily="49" charset="0"/>
                <a:cs typeface="Courier New" panose="02070309020205020404" pitchFamily="49" charset="0"/>
              </a:rPr>
              <a:t>		Diastolic="Diastolic Blood Pressure"</a:t>
            </a:r>
          </a:p>
          <a:p>
            <a:r>
              <a:rPr lang="en-US" sz="2000" dirty="0">
                <a:latin typeface="Courier New" panose="02070309020205020404" pitchFamily="49" charset="0"/>
                <a:cs typeface="Courier New" panose="02070309020205020404" pitchFamily="49" charset="0"/>
              </a:rPr>
              <a:t>     	Systolic="Systolic Blood Pressure"</a:t>
            </a:r>
          </a:p>
          <a:p>
            <a:r>
              <a:rPr lang="en-US" sz="2000" dirty="0">
                <a:latin typeface="Courier New" panose="02070309020205020404" pitchFamily="49" charset="0"/>
                <a:cs typeface="Courier New" panose="02070309020205020404" pitchFamily="49" charset="0"/>
              </a:rPr>
              <a:t>		Smoking="Smoking Status"</a:t>
            </a:r>
          </a:p>
          <a:p>
            <a:r>
              <a:rPr lang="en-US" sz="2000" dirty="0">
                <a:latin typeface="Courier New" panose="02070309020205020404" pitchFamily="49" charset="0"/>
                <a:cs typeface="Courier New" panose="02070309020205020404" pitchFamily="49" charset="0"/>
              </a:rPr>
              <a:t>		Cholesterol="Cholesterol Status";</a:t>
            </a:r>
          </a:p>
          <a:p>
            <a:r>
              <a:rPr lang="en-US" sz="2000" dirty="0">
                <a:latin typeface="Courier New" panose="02070309020205020404" pitchFamily="49" charset="0"/>
                <a:cs typeface="Courier New" panose="02070309020205020404" pitchFamily="49" charset="0"/>
              </a:rPr>
              <a:t> </a:t>
            </a:r>
          </a:p>
          <a:p>
            <a:endParaRPr lang="en-US" dirty="0"/>
          </a:p>
        </p:txBody>
      </p:sp>
      <p:sp>
        <p:nvSpPr>
          <p:cNvPr id="4" name="TextBox 3">
            <a:extLst>
              <a:ext uri="{FF2B5EF4-FFF2-40B4-BE49-F238E27FC236}">
                <a16:creationId xmlns:a16="http://schemas.microsoft.com/office/drawing/2014/main" id="{2266F2E2-C85F-32A6-0482-011947872BC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78059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AD288-3B5B-D079-35BC-09083812E9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A71AF-3E8D-AC82-019B-BE15D617EA9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6DF4118F-23C2-1617-B659-B1DEDD2A332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13810CB-24CF-481E-6AE6-BBD48B96F80B}"/>
              </a:ext>
            </a:extLst>
          </p:cNvPr>
          <p:cNvSpPr txBox="1"/>
          <p:nvPr/>
        </p:nvSpPr>
        <p:spPr>
          <a:xfrm>
            <a:off x="550842" y="1618214"/>
            <a:ext cx="8042313" cy="3170099"/>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create a faux group variable;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HeartID</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modz</a:t>
            </a:r>
            <a:r>
              <a:rPr lang="en-US" sz="2000" b="1" dirty="0">
                <a:latin typeface="Courier New" panose="02070309020205020404" pitchFamily="49" charset="0"/>
                <a:cs typeface="Courier New" panose="02070309020205020404" pitchFamily="49" charset="0"/>
              </a:rPr>
              <a:t>(_n_,4);</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create a faux id;</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SeqNum</a:t>
            </a:r>
            <a:r>
              <a:rPr lang="en-US" sz="2000" b="1" dirty="0">
                <a:latin typeface="Courier New" panose="02070309020205020404" pitchFamily="49" charset="0"/>
                <a:cs typeface="Courier New" panose="02070309020205020404" pitchFamily="49" charset="0"/>
              </a:rPr>
              <a:t>=_n_;</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create a faux weight;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SampleWeight</a:t>
            </a:r>
            <a:r>
              <a:rPr lang="en-US" sz="2000" b="1" dirty="0">
                <a:latin typeface="Courier New" panose="02070309020205020404" pitchFamily="49" charset="0"/>
                <a:cs typeface="Courier New" panose="02070309020205020404" pitchFamily="49" charset="0"/>
              </a:rPr>
              <a:t>=1+mod(_n_,10);</a:t>
            </a:r>
          </a:p>
          <a:p>
            <a:r>
              <a:rPr lang="en-US" sz="2000" b="1" dirty="0">
                <a:latin typeface="Courier New" panose="02070309020205020404" pitchFamily="49" charset="0"/>
                <a:cs typeface="Courier New" panose="02070309020205020404" pitchFamily="49" charset="0"/>
              </a:rPr>
              <a:t> </a:t>
            </a:r>
          </a:p>
          <a:p>
            <a:endParaRPr lang="en-US" sz="2000" b="1"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0A71E053-4D6E-C0A4-C346-7DA494077C4E}"/>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33709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EDB2D-0267-E74B-984D-E0AD8DC8A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FC60A-C23F-A9D6-DC68-FD4A1D58066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1F7202C7-9965-1A51-F98B-0FCC279182B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5D27B15-93B4-7301-95E9-E241699256C2}"/>
              </a:ext>
            </a:extLst>
          </p:cNvPr>
          <p:cNvSpPr txBox="1"/>
          <p:nvPr/>
        </p:nvSpPr>
        <p:spPr>
          <a:xfrm>
            <a:off x="550843" y="1588377"/>
            <a:ext cx="8042313" cy="3477875"/>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create BMI variables;</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 weight / height**2 * 703;</a:t>
            </a:r>
          </a:p>
          <a:p>
            <a:r>
              <a:rPr lang="en-US" sz="2000" b="1" dirty="0">
                <a:latin typeface="Courier New" panose="02070309020205020404" pitchFamily="49" charset="0"/>
                <a:cs typeface="Courier New" panose="02070309020205020404" pitchFamily="49" charset="0"/>
              </a:rPr>
              <a:t>		select;</a:t>
            </a:r>
          </a:p>
          <a:p>
            <a:r>
              <a:rPr lang="en-US" sz="2000" b="1" dirty="0">
                <a:latin typeface="Courier New" panose="02070309020205020404" pitchFamily="49" charset="0"/>
                <a:cs typeface="Courier New" panose="02070309020205020404" pitchFamily="49" charset="0"/>
              </a:rPr>
              <a:t>			when (1 le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 18.5) </a:t>
            </a:r>
            <a:r>
              <a:rPr lang="en-US" sz="2000" b="1" dirty="0" err="1">
                <a:latin typeface="Courier New" panose="02070309020205020404" pitchFamily="49" charset="0"/>
                <a:cs typeface="Courier New" panose="02070309020205020404" pitchFamily="49" charset="0"/>
              </a:rPr>
              <a:t>bmi_cat</a:t>
            </a:r>
            <a:r>
              <a:rPr lang="en-US" sz="2000" b="1" dirty="0">
                <a:latin typeface="Courier New" panose="02070309020205020404" pitchFamily="49" charset="0"/>
                <a:cs typeface="Courier New" panose="02070309020205020404" pitchFamily="49" charset="0"/>
              </a:rPr>
              <a:t> = 1; . . .</a:t>
            </a:r>
          </a:p>
          <a:p>
            <a:r>
              <a:rPr lang="en-US" sz="2000" b="1" dirty="0">
                <a:latin typeface="Courier New" panose="02070309020205020404" pitchFamily="49" charset="0"/>
                <a:cs typeface="Courier New" panose="02070309020205020404" pitchFamily="49" charset="0"/>
              </a:rPr>
              <a:t>			otherwise  </a:t>
            </a:r>
            <a:r>
              <a:rPr lang="en-US" sz="2000" b="1" dirty="0" err="1">
                <a:latin typeface="Courier New" panose="02070309020205020404" pitchFamily="49" charset="0"/>
                <a:cs typeface="Courier New" panose="02070309020205020404" pitchFamily="49" charset="0"/>
              </a:rPr>
              <a:t>bmi_cat</a:t>
            </a:r>
            <a:r>
              <a:rPr lang="en-US" sz="2000" b="1" dirty="0">
                <a:latin typeface="Courier New" panose="02070309020205020404" pitchFamily="49" charset="0"/>
                <a:cs typeface="Courier New" panose="02070309020205020404" pitchFamily="49" charset="0"/>
              </a:rPr>
              <a:t> = .;</a:t>
            </a:r>
          </a:p>
          <a:p>
            <a:r>
              <a:rPr lang="en-US" sz="2000" b="1" dirty="0">
                <a:latin typeface="Courier New" panose="02070309020205020404" pitchFamily="49" charset="0"/>
                <a:cs typeface="Courier New" panose="02070309020205020404" pitchFamily="49" charset="0"/>
              </a:rPr>
              <a:t>		end;</a:t>
            </a:r>
          </a:p>
          <a:p>
            <a:r>
              <a:rPr lang="en-US" sz="2000" b="1" dirty="0">
                <a:latin typeface="Courier New" panose="02070309020205020404" pitchFamily="49" charset="0"/>
                <a:cs typeface="Courier New" panose="02070309020205020404" pitchFamily="49" charset="0"/>
              </a:rPr>
              <a:t>		select;</a:t>
            </a:r>
          </a:p>
          <a:p>
            <a:r>
              <a:rPr lang="en-US" sz="2000" b="1" dirty="0">
                <a:latin typeface="Courier New" panose="02070309020205020404" pitchFamily="49" charset="0"/>
                <a:cs typeface="Courier New" panose="02070309020205020404" pitchFamily="49" charset="0"/>
              </a:rPr>
              <a:t>			when (1 le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 30) </a:t>
            </a:r>
            <a:r>
              <a:rPr lang="en-US" sz="2000" b="1" dirty="0" err="1">
                <a:latin typeface="Courier New" panose="02070309020205020404" pitchFamily="49" charset="0"/>
                <a:cs typeface="Courier New" panose="02070309020205020404" pitchFamily="49" charset="0"/>
              </a:rPr>
              <a:t>obesity_cat</a:t>
            </a:r>
            <a:r>
              <a:rPr lang="en-US" sz="2000" b="1" dirty="0">
                <a:latin typeface="Courier New" panose="02070309020205020404" pitchFamily="49" charset="0"/>
                <a:cs typeface="Courier New" panose="02070309020205020404" pitchFamily="49" charset="0"/>
              </a:rPr>
              <a:t> = 1; . . .</a:t>
            </a:r>
          </a:p>
          <a:p>
            <a:r>
              <a:rPr lang="en-US" sz="2000" b="1" dirty="0">
                <a:latin typeface="Courier New" panose="02070309020205020404" pitchFamily="49" charset="0"/>
                <a:cs typeface="Courier New" panose="02070309020205020404" pitchFamily="49" charset="0"/>
              </a:rPr>
              <a:t>			otherwise  </a:t>
            </a:r>
            <a:r>
              <a:rPr lang="en-US" sz="2000" b="1" dirty="0" err="1">
                <a:latin typeface="Courier New" panose="02070309020205020404" pitchFamily="49" charset="0"/>
                <a:cs typeface="Courier New" panose="02070309020205020404" pitchFamily="49" charset="0"/>
              </a:rPr>
              <a:t>obesity_cat</a:t>
            </a:r>
            <a:r>
              <a:rPr lang="en-US" sz="2000" b="1" dirty="0">
                <a:latin typeface="Courier New" panose="02070309020205020404" pitchFamily="49" charset="0"/>
                <a:cs typeface="Courier New" panose="02070309020205020404" pitchFamily="49" charset="0"/>
              </a:rPr>
              <a:t> = .;</a:t>
            </a:r>
          </a:p>
          <a:p>
            <a:r>
              <a:rPr lang="en-US" sz="2000" b="1" dirty="0">
                <a:latin typeface="Courier New" panose="02070309020205020404" pitchFamily="49" charset="0"/>
                <a:cs typeface="Courier New" panose="02070309020205020404" pitchFamily="49" charset="0"/>
              </a:rPr>
              <a:t>		end;</a:t>
            </a:r>
          </a:p>
        </p:txBody>
      </p:sp>
      <p:sp>
        <p:nvSpPr>
          <p:cNvPr id="4" name="TextBox 3">
            <a:extLst>
              <a:ext uri="{FF2B5EF4-FFF2-40B4-BE49-F238E27FC236}">
                <a16:creationId xmlns:a16="http://schemas.microsoft.com/office/drawing/2014/main" id="{1078EF3A-0018-C337-72F9-8B7F96EEB13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22678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330FF-BB21-B657-B12E-759FADAEC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CFC66-AC68-ED1A-9756-29097F24874B}"/>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7EC0F666-5AB1-CDA9-2A70-11FB0909D3D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CAC7310-D502-FA2E-9ABE-1D0AAD3FF3C5}"/>
              </a:ext>
            </a:extLst>
          </p:cNvPr>
          <p:cNvSpPr txBox="1"/>
          <p:nvPr/>
        </p:nvSpPr>
        <p:spPr>
          <a:xfrm>
            <a:off x="550843" y="1588377"/>
            <a:ext cx="8042313" cy="2554545"/>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select;</a:t>
            </a:r>
          </a:p>
          <a:p>
            <a:pPr lvl="3"/>
            <a:r>
              <a:rPr lang="en-US" sz="2000" b="1" dirty="0">
                <a:latin typeface="Courier New" panose="02070309020205020404" pitchFamily="49" charset="0"/>
                <a:cs typeface="Courier New" panose="02070309020205020404" pitchFamily="49" charset="0"/>
              </a:rPr>
              <a:t>when (sex='Female') female = 1;</a:t>
            </a:r>
          </a:p>
          <a:p>
            <a:r>
              <a:rPr lang="en-US" sz="2000" b="1" dirty="0">
                <a:latin typeface="Courier New" panose="02070309020205020404" pitchFamily="49" charset="0"/>
                <a:cs typeface="Courier New" panose="02070309020205020404" pitchFamily="49" charset="0"/>
              </a:rPr>
              <a:t>		       otherwise  female = 0;</a:t>
            </a:r>
          </a:p>
          <a:p>
            <a:r>
              <a:rPr lang="en-US" sz="2000" b="1" dirty="0">
                <a:latin typeface="Courier New" panose="02070309020205020404" pitchFamily="49" charset="0"/>
                <a:cs typeface="Courier New" panose="02070309020205020404" pitchFamily="49" charset="0"/>
              </a:rPr>
              <a:t>	   end;</a:t>
            </a:r>
          </a:p>
          <a:p>
            <a:r>
              <a:rPr lang="en-US" sz="2000" b="1" dirty="0">
                <a:latin typeface="Courier New" panose="02070309020205020404" pitchFamily="49" charset="0"/>
                <a:cs typeface="Courier New" panose="02070309020205020404" pitchFamily="49" charset="0"/>
              </a:rPr>
              <a:t>	   select;</a:t>
            </a:r>
          </a:p>
          <a:p>
            <a:r>
              <a:rPr lang="en-US" sz="2000" b="1" dirty="0">
                <a:latin typeface="Courier New" panose="02070309020205020404" pitchFamily="49" charset="0"/>
                <a:cs typeface="Courier New" panose="02070309020205020404" pitchFamily="49" charset="0"/>
              </a:rPr>
              <a:t>	       when (sex='Male') male = 1;</a:t>
            </a:r>
          </a:p>
          <a:p>
            <a:r>
              <a:rPr lang="en-US" sz="2000" b="1" dirty="0">
                <a:latin typeface="Courier New" panose="02070309020205020404" pitchFamily="49" charset="0"/>
                <a:cs typeface="Courier New" panose="02070309020205020404" pitchFamily="49" charset="0"/>
              </a:rPr>
              <a:t>		       otherwise male = 0;</a:t>
            </a:r>
          </a:p>
          <a:p>
            <a:r>
              <a:rPr lang="en-US" sz="2000" b="1" dirty="0">
                <a:latin typeface="Courier New" panose="02070309020205020404" pitchFamily="49" charset="0"/>
                <a:cs typeface="Courier New" panose="02070309020205020404" pitchFamily="49" charset="0"/>
              </a:rPr>
              <a:t>	   end;</a:t>
            </a:r>
          </a:p>
        </p:txBody>
      </p:sp>
      <p:sp>
        <p:nvSpPr>
          <p:cNvPr id="4" name="TextBox 3">
            <a:extLst>
              <a:ext uri="{FF2B5EF4-FFF2-40B4-BE49-F238E27FC236}">
                <a16:creationId xmlns:a16="http://schemas.microsoft.com/office/drawing/2014/main" id="{1FF4A70A-B9CC-1DEF-4F5A-8F270961D99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16876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0CD7-5B6D-4B6A-6383-715FE7969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E13E7-8F8C-BB7E-2130-811E2D64C4AB}"/>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5E4A5D4B-0AEA-E681-2CF6-F5302942CCC1}"/>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4989787-7D34-6C7E-A1C3-7B92BDB0649B}"/>
              </a:ext>
            </a:extLst>
          </p:cNvPr>
          <p:cNvSpPr txBox="1"/>
          <p:nvPr/>
        </p:nvSpPr>
        <p:spPr>
          <a:xfrm>
            <a:off x="550842" y="1618214"/>
            <a:ext cx="8042313" cy="3785652"/>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label 		</a:t>
            </a:r>
            <a:r>
              <a:rPr lang="en-US" sz="2000" b="1" dirty="0" err="1">
                <a:latin typeface="Courier New" panose="02070309020205020404" pitchFamily="49" charset="0"/>
                <a:cs typeface="Courier New" panose="02070309020205020404" pitchFamily="49" charset="0"/>
              </a:rPr>
              <a:t>HeartID</a:t>
            </a:r>
            <a:r>
              <a:rPr lang="en-US" sz="2000" b="1" dirty="0">
                <a:latin typeface="Courier New" panose="02070309020205020404" pitchFamily="49" charset="0"/>
                <a:cs typeface="Courier New" panose="02070309020205020404" pitchFamily="49" charset="0"/>
              </a:rPr>
              <a:t>="Heart Group Variable"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SeqNum</a:t>
            </a:r>
            <a:r>
              <a:rPr lang="en-US" sz="2000" b="1" dirty="0">
                <a:latin typeface="Courier New" panose="02070309020205020404" pitchFamily="49" charset="0"/>
                <a:cs typeface="Courier New" panose="02070309020205020404" pitchFamily="49" charset="0"/>
              </a:rPr>
              <a:t>="Sequence Number"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="BMI"</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bmi_cat</a:t>
            </a:r>
            <a:r>
              <a:rPr lang="en-US" sz="2000" b="1" dirty="0">
                <a:latin typeface="Courier New" panose="02070309020205020404" pitchFamily="49" charset="0"/>
                <a:cs typeface="Courier New" panose="02070309020205020404" pitchFamily="49" charset="0"/>
              </a:rPr>
              <a:t>="BMI Category"</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obesity_cat</a:t>
            </a:r>
            <a:r>
              <a:rPr lang="en-US" sz="2000" b="1" dirty="0">
                <a:latin typeface="Courier New" panose="02070309020205020404" pitchFamily="49" charset="0"/>
                <a:cs typeface="Courier New" panose="02070309020205020404" pitchFamily="49" charset="0"/>
              </a:rPr>
              <a:t>="Obesity Category"</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SampleWeight</a:t>
            </a:r>
            <a:r>
              <a:rPr lang="en-US" sz="2000" b="1" dirty="0">
                <a:latin typeface="Courier New" panose="02070309020205020404" pitchFamily="49" charset="0"/>
                <a:cs typeface="Courier New" panose="02070309020205020404" pitchFamily="49" charset="0"/>
              </a:rPr>
              <a:t>="Sample Weight"</a:t>
            </a:r>
          </a:p>
          <a:p>
            <a:pPr lvl="4"/>
            <a:r>
              <a:rPr lang="en-US" sz="2000" b="1" dirty="0">
                <a:latin typeface="Courier New" panose="02070309020205020404" pitchFamily="49" charset="0"/>
                <a:cs typeface="Courier New" panose="02070309020205020404" pitchFamily="49" charset="0"/>
              </a:rPr>
              <a:t>	male="Binary: Male"</a:t>
            </a:r>
          </a:p>
          <a:p>
            <a:r>
              <a:rPr lang="en-US" sz="2000" b="1" dirty="0">
                <a:latin typeface="Courier New" panose="02070309020205020404" pitchFamily="49" charset="0"/>
                <a:cs typeface="Courier New" panose="02070309020205020404" pitchFamily="49" charset="0"/>
              </a:rPr>
              <a:t>            	female="Binary: Female";</a:t>
            </a:r>
          </a:p>
          <a:p>
            <a:r>
              <a:rPr lang="en-US" sz="2000" b="1" dirty="0">
                <a:latin typeface="Courier New" panose="02070309020205020404" pitchFamily="49" charset="0"/>
                <a:cs typeface="Courier New" panose="02070309020205020404" pitchFamily="49" charset="0"/>
              </a:rPr>
              <a:t>run;</a:t>
            </a:r>
          </a:p>
          <a:p>
            <a:r>
              <a:rPr lang="en-US" sz="2000" b="1"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p>
          <a:p>
            <a:endParaRPr lang="en-US" sz="20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0217C624-8104-3A78-FF91-8E03036B72D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524710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14643</TotalTime>
  <Words>4115</Words>
  <Application>Microsoft Office PowerPoint</Application>
  <PresentationFormat>On-screen Show (4:3)</PresentationFormat>
  <Paragraphs>343</Paragraphs>
  <Slides>47</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Arial</vt:lpstr>
      <vt:lpstr>Calibri</vt:lpstr>
      <vt:lpstr>Courier New</vt:lpstr>
      <vt:lpstr>Special Elite</vt:lpstr>
      <vt:lpstr>Office Theme</vt:lpstr>
      <vt:lpstr>The (ODS) Output of Your Desires:  Creating Designer Reports  and Data Sets</vt:lpstr>
      <vt:lpstr>Introduction</vt:lpstr>
      <vt:lpstr>PowerPoint Presentation</vt:lpstr>
      <vt:lpstr>Creating a Test SAS Data Set</vt:lpstr>
      <vt:lpstr>Creating a Test SAS Data Set</vt:lpstr>
      <vt:lpstr>Creating a Test SAS Data Set</vt:lpstr>
      <vt:lpstr>Creating a Test SAS Data Set</vt:lpstr>
      <vt:lpstr>Creating a Test SAS Data Set</vt:lpstr>
      <vt:lpstr>Creating a Test SAS Data Set</vt:lpstr>
      <vt:lpstr>PowerPoint Presentation</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PowerPoint Presentation</vt:lpstr>
      <vt:lpstr>ODS SELECT</vt:lpstr>
      <vt:lpstr>ODS SELECT, EXCLUDE, SHOW</vt:lpstr>
      <vt:lpstr>PowerPoint Presentation</vt:lpstr>
      <vt:lpstr>Harvesting ODS Output Objects</vt:lpstr>
      <vt:lpstr>Harvesting ODS Output Objects</vt:lpstr>
      <vt:lpstr>Harvesting ODS Output Objects</vt:lpstr>
      <vt:lpstr>Harvesting ODS Output Objects</vt:lpstr>
      <vt:lpstr>Harvesting ODS Output Objects</vt:lpstr>
      <vt:lpstr>ODS Output Use Case PROC SURVEYFREQ</vt:lpstr>
      <vt:lpstr>PowerPoint Presentation</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PowerPoint Presentation</vt:lpstr>
      <vt:lpstr>PROC UNIVARIATE ODS Output Objects</vt:lpstr>
      <vt:lpstr>PROC UNIVARIATE ODS Output Objects</vt:lpstr>
      <vt:lpstr>PROC UNIVARIATE ODS Output Objects</vt:lpstr>
      <vt:lpstr>Conclusion</vt:lpstr>
      <vt:lpstr>Contact me:  saslouisehadden@gmail.com Paper and Presentation  https://github.com/TheGirlWiththeSASTattoo/MWSUG2025</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Owner</dc:creator>
  <cp:keywords/>
  <dc:description>generated using python-pptx</dc:description>
  <cp:lastModifiedBy>Louise Hadden</cp:lastModifiedBy>
  <cp:revision>19</cp:revision>
  <dcterms:created xsi:type="dcterms:W3CDTF">2013-01-27T09:14:16Z</dcterms:created>
  <dcterms:modified xsi:type="dcterms:W3CDTF">2025-10-04T21:34:59Z</dcterms:modified>
  <cp:category/>
</cp:coreProperties>
</file>